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9"/>
  </p:notesMasterIdLst>
  <p:handoutMasterIdLst>
    <p:handoutMasterId r:id="rId30"/>
  </p:handoutMasterIdLst>
  <p:sldIdLst>
    <p:sldId id="410" r:id="rId3"/>
    <p:sldId id="458" r:id="rId4"/>
    <p:sldId id="459" r:id="rId5"/>
    <p:sldId id="460" r:id="rId6"/>
    <p:sldId id="461" r:id="rId7"/>
    <p:sldId id="462" r:id="rId8"/>
    <p:sldId id="486" r:id="rId9"/>
    <p:sldId id="465" r:id="rId10"/>
    <p:sldId id="466" r:id="rId11"/>
    <p:sldId id="467" r:id="rId12"/>
    <p:sldId id="468" r:id="rId13"/>
    <p:sldId id="469" r:id="rId14"/>
    <p:sldId id="470" r:id="rId15"/>
    <p:sldId id="473" r:id="rId16"/>
    <p:sldId id="474" r:id="rId17"/>
    <p:sldId id="475" r:id="rId18"/>
    <p:sldId id="476" r:id="rId19"/>
    <p:sldId id="477" r:id="rId20"/>
    <p:sldId id="478" r:id="rId21"/>
    <p:sldId id="479" r:id="rId22"/>
    <p:sldId id="482" r:id="rId23"/>
    <p:sldId id="483" r:id="rId24"/>
    <p:sldId id="484" r:id="rId25"/>
    <p:sldId id="485" r:id="rId26"/>
    <p:sldId id="487" r:id="rId27"/>
    <p:sldId id="457" r:id="rId28"/>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2917"/>
    <a:srgbClr val="A17265"/>
    <a:srgbClr val="AD8082"/>
    <a:srgbClr val="F04155"/>
    <a:srgbClr val="D8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2" autoAdjust="0"/>
    <p:restoredTop sz="94719" autoAdjust="0"/>
  </p:normalViewPr>
  <p:slideViewPr>
    <p:cSldViewPr snapToGrid="0">
      <p:cViewPr varScale="1">
        <p:scale>
          <a:sx n="90" d="100"/>
          <a:sy n="90" d="100"/>
        </p:scale>
        <p:origin x="432"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2405"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5939E68-48CC-45C1-A51A-2ED1BA43CFB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a:solidFill>
                  <a:schemeClr val="tx1"/>
                </a:solidFill>
                <a:effectLst/>
                <a:latin typeface="+mn-lt"/>
                <a:ea typeface="+mn-ea"/>
                <a:cs typeface="+mn-cs"/>
              </a:rPr>
              <a:t>Accuracy: 75.00%</a:t>
            </a:r>
          </a:p>
          <a:p>
            <a:r>
              <a:rPr lang="en-US" sz="1200" b="0" i="0" kern="1200" dirty="0">
                <a:solidFill>
                  <a:schemeClr val="tx1"/>
                </a:solidFill>
                <a:effectLst/>
                <a:latin typeface="+mn-lt"/>
                <a:ea typeface="+mn-ea"/>
                <a:cs typeface="+mn-cs"/>
              </a:rPr>
              <a:t>Precision / </a:t>
            </a:r>
            <a:r>
              <a:rPr lang="en-US" sz="1200" b="0" i="0" kern="1200" dirty="0" err="1">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Value: 79.35%</a:t>
            </a:r>
          </a:p>
          <a:p>
            <a:r>
              <a:rPr lang="en-US" sz="1200" b="0" i="0" kern="1200" dirty="0">
                <a:solidFill>
                  <a:schemeClr val="tx1"/>
                </a:solidFill>
                <a:effectLst/>
                <a:latin typeface="+mn-lt"/>
                <a:ea typeface="+mn-ea"/>
                <a:cs typeface="+mn-cs"/>
              </a:rPr>
              <a:t>One of the good ones we’ve had compared to other models, although since the leafs are too many, this could be less readable.</a:t>
            </a:r>
          </a:p>
        </p:txBody>
      </p:sp>
    </p:spTree>
    <p:extLst>
      <p:ext uri="{BB962C8B-B14F-4D97-AF65-F5344CB8AC3E}">
        <p14:creationId xmlns:p14="http://schemas.microsoft.com/office/powerpoint/2010/main" val="142773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Tree>
    <p:extLst>
      <p:ext uri="{BB962C8B-B14F-4D97-AF65-F5344CB8AC3E}">
        <p14:creationId xmlns:p14="http://schemas.microsoft.com/office/powerpoint/2010/main" val="368975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a:solidFill>
                  <a:schemeClr val="tx1"/>
                </a:solidFill>
                <a:effectLst/>
                <a:latin typeface="+mn-lt"/>
                <a:ea typeface="+mn-ea"/>
                <a:cs typeface="+mn-cs"/>
              </a:rPr>
              <a:t>information is very crowded! This model and plot is only using the default parameters of a decision tree, so we can tune it out a little better if we needed it to. But then again, looking at the leafs/terminal nodes, which are the nodes that are not branching to another decision anymore (the greyed out boxes at relatively bottom of the tree), we can see that there are some numbers predicted, while there is a possible error in there also. Just looking at one leaf node at quite the middle of the tree, it has the predicted value of 5.672, with a possible error of 37.4, well that would not make any sense, wouldn’t it? Our quality rating is only from 0-10 anyway. Similarly, there are a lot of leaf nodes showing similar, too extreme errors, that I don’t think pruning this regression decision tree would help it too much.</a:t>
            </a:r>
          </a:p>
          <a:p>
            <a:r>
              <a:rPr lang="en-US" sz="1200" b="0" i="0" kern="1200" dirty="0">
                <a:solidFill>
                  <a:schemeClr val="tx1"/>
                </a:solidFill>
                <a:effectLst/>
                <a:latin typeface="+mn-lt"/>
                <a:ea typeface="+mn-ea"/>
                <a:cs typeface="+mn-cs"/>
              </a:rPr>
              <a:t>Therefore, I think it would be best if we go back to use the Decision Tree as a classification model, and use the </a:t>
            </a:r>
            <a:r>
              <a:rPr lang="en-US" sz="1200" b="0" i="0" kern="1200" dirty="0" err="1">
                <a:solidFill>
                  <a:schemeClr val="tx1"/>
                </a:solidFill>
                <a:effectLst/>
                <a:latin typeface="+mn-lt"/>
                <a:ea typeface="+mn-ea"/>
                <a:cs typeface="+mn-cs"/>
              </a:rPr>
              <a:t>quality_high</a:t>
            </a:r>
            <a:r>
              <a:rPr lang="en-US" sz="1200" b="0" i="0" kern="1200" dirty="0">
                <a:solidFill>
                  <a:schemeClr val="tx1"/>
                </a:solidFill>
                <a:effectLst/>
                <a:latin typeface="+mn-lt"/>
                <a:ea typeface="+mn-ea"/>
                <a:cs typeface="+mn-cs"/>
              </a:rPr>
              <a:t> as the target variable instead.</a:t>
            </a:r>
          </a:p>
          <a:p>
            <a:endParaRPr lang="en-US" dirty="0"/>
          </a:p>
        </p:txBody>
      </p:sp>
    </p:spTree>
    <p:extLst>
      <p:ext uri="{BB962C8B-B14F-4D97-AF65-F5344CB8AC3E}">
        <p14:creationId xmlns:p14="http://schemas.microsoft.com/office/powerpoint/2010/main" val="168024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a:solidFill>
                  <a:schemeClr val="tx1"/>
                </a:solidFill>
                <a:effectLst/>
                <a:latin typeface="+mn-lt"/>
                <a:ea typeface="+mn-ea"/>
                <a:cs typeface="+mn-cs"/>
              </a:rPr>
              <a:t>I was tempted to use a plot type=simple like before, but seeing that the result are still overlapped with </a:t>
            </a:r>
            <a:r>
              <a:rPr lang="en-US" sz="1200" b="0" i="0" kern="1200" dirty="0" err="1">
                <a:solidFill>
                  <a:schemeClr val="tx1"/>
                </a:solidFill>
                <a:effectLst/>
                <a:latin typeface="+mn-lt"/>
                <a:ea typeface="+mn-ea"/>
                <a:cs typeface="+mn-cs"/>
              </a:rPr>
              <a:t>eachother</a:t>
            </a:r>
            <a:r>
              <a:rPr lang="en-US" sz="1200" b="0" i="0" kern="1200" dirty="0">
                <a:solidFill>
                  <a:schemeClr val="tx1"/>
                </a:solidFill>
                <a:effectLst/>
                <a:latin typeface="+mn-lt"/>
                <a:ea typeface="+mn-ea"/>
                <a:cs typeface="+mn-cs"/>
              </a:rPr>
              <a:t>, I prefer to use without it instead, since we can pretty much classify each leaf node using a default threshold of 0.5, to use its prediction. It should be noted that the leaf count is 15 for this one.</a:t>
            </a:r>
          </a:p>
          <a:p>
            <a:r>
              <a:rPr lang="en-US" sz="1200" b="0" i="0" kern="1200" dirty="0">
                <a:solidFill>
                  <a:schemeClr val="tx1"/>
                </a:solidFill>
                <a:effectLst/>
                <a:latin typeface="+mn-lt"/>
                <a:ea typeface="+mn-ea"/>
                <a:cs typeface="+mn-cs"/>
              </a:rPr>
              <a:t>As we can see from the tree, some decisions are quite polarizing and leave a little error to be considered, for example Node 14 (the probability is very close to being 0) or Node 28 (it’s very close to being 1), while others are not so polarized, even few nodes are a bit close to our threshold of 0.5 (like Node 11 and Node 29) that it might be the nodes that is causing most of the errors (false negatives or false positives) later on.</a:t>
            </a:r>
          </a:p>
          <a:p>
            <a:r>
              <a:rPr lang="en-US" sz="1200" b="0" i="0" kern="1200" dirty="0">
                <a:solidFill>
                  <a:schemeClr val="tx1"/>
                </a:solidFill>
                <a:effectLst/>
                <a:latin typeface="+mn-lt"/>
                <a:ea typeface="+mn-ea"/>
                <a:cs typeface="+mn-cs"/>
              </a:rPr>
              <a:t>Predictors that are highly relevant/significant (excluding duplicates and if the branches are all classifying to only one class): - alcohol - </a:t>
            </a:r>
            <a:r>
              <a:rPr lang="en-US" sz="1200" b="0" i="0" kern="1200" dirty="0" err="1">
                <a:solidFill>
                  <a:schemeClr val="tx1"/>
                </a:solidFill>
                <a:effectLst/>
                <a:latin typeface="+mn-lt"/>
                <a:ea typeface="+mn-ea"/>
                <a:cs typeface="+mn-cs"/>
              </a:rPr>
              <a:t>volatile.acidity</a:t>
            </a:r>
            <a:r>
              <a:rPr lang="en-US" sz="1200" b="0" i="0" kern="1200" dirty="0">
                <a:solidFill>
                  <a:schemeClr val="tx1"/>
                </a:solidFill>
                <a:effectLst/>
                <a:latin typeface="+mn-lt"/>
                <a:ea typeface="+mn-ea"/>
                <a:cs typeface="+mn-cs"/>
              </a:rPr>
              <a:t> - chlorides - </a:t>
            </a:r>
            <a:r>
              <a:rPr lang="en-US" sz="1200" b="0" i="0" kern="1200" dirty="0" err="1">
                <a:solidFill>
                  <a:schemeClr val="tx1"/>
                </a:solidFill>
                <a:effectLst/>
                <a:latin typeface="+mn-lt"/>
                <a:ea typeface="+mn-ea"/>
                <a:cs typeface="+mn-cs"/>
              </a:rPr>
              <a:t>sulphates</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total.sulfur.dioxide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5066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a:solidFill>
                  <a:schemeClr val="tx1"/>
                </a:solidFill>
                <a:effectLst/>
                <a:latin typeface="+mn-lt"/>
                <a:ea typeface="+mn-ea"/>
                <a:cs typeface="+mn-cs"/>
              </a:rPr>
              <a:t>Accuracy: 75.00%</a:t>
            </a:r>
          </a:p>
          <a:p>
            <a:r>
              <a:rPr lang="en-US" sz="1200" b="0" i="0" kern="1200" dirty="0">
                <a:solidFill>
                  <a:schemeClr val="tx1"/>
                </a:solidFill>
                <a:effectLst/>
                <a:latin typeface="+mn-lt"/>
                <a:ea typeface="+mn-ea"/>
                <a:cs typeface="+mn-cs"/>
              </a:rPr>
              <a:t>Precision / </a:t>
            </a:r>
            <a:r>
              <a:rPr lang="en-US" sz="1200" b="0" i="0" kern="1200" dirty="0" err="1">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Value: 79.35%</a:t>
            </a:r>
          </a:p>
          <a:p>
            <a:r>
              <a:rPr lang="en-US" sz="1200" b="0" i="0" kern="1200" dirty="0">
                <a:solidFill>
                  <a:schemeClr val="tx1"/>
                </a:solidFill>
                <a:effectLst/>
                <a:latin typeface="+mn-lt"/>
                <a:ea typeface="+mn-ea"/>
                <a:cs typeface="+mn-cs"/>
              </a:rPr>
              <a:t>One of the good ones we’ve had compared to other models, although since the leafs are too many, this could be less readable.</a:t>
            </a:r>
          </a:p>
        </p:txBody>
      </p:sp>
    </p:spTree>
    <p:extLst>
      <p:ext uri="{BB962C8B-B14F-4D97-AF65-F5344CB8AC3E}">
        <p14:creationId xmlns:p14="http://schemas.microsoft.com/office/powerpoint/2010/main" val="1402259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a:solidFill>
                  <a:schemeClr val="tx1"/>
                </a:solidFill>
                <a:effectLst/>
                <a:latin typeface="+mn-lt"/>
                <a:ea typeface="+mn-ea"/>
                <a:cs typeface="+mn-cs"/>
              </a:rPr>
              <a:t>Accuracy: 75.00%</a:t>
            </a:r>
          </a:p>
          <a:p>
            <a:r>
              <a:rPr lang="en-US" sz="1200" b="0" i="0" kern="1200" dirty="0">
                <a:solidFill>
                  <a:schemeClr val="tx1"/>
                </a:solidFill>
                <a:effectLst/>
                <a:latin typeface="+mn-lt"/>
                <a:ea typeface="+mn-ea"/>
                <a:cs typeface="+mn-cs"/>
              </a:rPr>
              <a:t>Precision / </a:t>
            </a:r>
            <a:r>
              <a:rPr lang="en-US" sz="1200" b="0" i="0" kern="1200" dirty="0" err="1">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Value: 79.35%</a:t>
            </a:r>
          </a:p>
          <a:p>
            <a:r>
              <a:rPr lang="en-US" sz="1200" b="0" i="0" kern="1200" dirty="0">
                <a:solidFill>
                  <a:schemeClr val="tx1"/>
                </a:solidFill>
                <a:effectLst/>
                <a:latin typeface="+mn-lt"/>
                <a:ea typeface="+mn-ea"/>
                <a:cs typeface="+mn-cs"/>
              </a:rPr>
              <a:t>One of the good ones we’ve had compared to other models, although since the leafs are too many, this could be less readable.</a:t>
            </a:r>
          </a:p>
        </p:txBody>
      </p:sp>
    </p:spTree>
    <p:extLst>
      <p:ext uri="{BB962C8B-B14F-4D97-AF65-F5344CB8AC3E}">
        <p14:creationId xmlns:p14="http://schemas.microsoft.com/office/powerpoint/2010/main" val="1247552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a:solidFill>
                  <a:schemeClr val="tx1"/>
                </a:solidFill>
                <a:effectLst/>
                <a:latin typeface="+mn-lt"/>
                <a:ea typeface="+mn-ea"/>
                <a:cs typeface="+mn-cs"/>
              </a:rPr>
              <a:t>Accuracy: 75.00%</a:t>
            </a:r>
          </a:p>
          <a:p>
            <a:r>
              <a:rPr lang="en-US" sz="1200" b="0" i="0" kern="1200" dirty="0">
                <a:solidFill>
                  <a:schemeClr val="tx1"/>
                </a:solidFill>
                <a:effectLst/>
                <a:latin typeface="+mn-lt"/>
                <a:ea typeface="+mn-ea"/>
                <a:cs typeface="+mn-cs"/>
              </a:rPr>
              <a:t>Precision / </a:t>
            </a:r>
            <a:r>
              <a:rPr lang="en-US" sz="1200" b="0" i="0" kern="1200" dirty="0" err="1">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Value: 79.35%</a:t>
            </a:r>
          </a:p>
          <a:p>
            <a:r>
              <a:rPr lang="en-US" sz="1200" b="0" i="0" kern="1200" dirty="0">
                <a:solidFill>
                  <a:schemeClr val="tx1"/>
                </a:solidFill>
                <a:effectLst/>
                <a:latin typeface="+mn-lt"/>
                <a:ea typeface="+mn-ea"/>
                <a:cs typeface="+mn-cs"/>
              </a:rPr>
              <a:t>One of the good ones we’ve had compared to other models, although since the leafs are too many, this could be less readable.</a:t>
            </a:r>
          </a:p>
        </p:txBody>
      </p:sp>
    </p:spTree>
    <p:extLst>
      <p:ext uri="{BB962C8B-B14F-4D97-AF65-F5344CB8AC3E}">
        <p14:creationId xmlns:p14="http://schemas.microsoft.com/office/powerpoint/2010/main" val="356098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a:solidFill>
                  <a:schemeClr val="tx1"/>
                </a:solidFill>
                <a:effectLst/>
                <a:latin typeface="+mn-lt"/>
                <a:ea typeface="+mn-ea"/>
                <a:cs typeface="+mn-cs"/>
              </a:rPr>
              <a:t>Accuracy: 75.00%</a:t>
            </a:r>
          </a:p>
          <a:p>
            <a:r>
              <a:rPr lang="en-US" sz="1200" b="0" i="0" kern="1200" dirty="0">
                <a:solidFill>
                  <a:schemeClr val="tx1"/>
                </a:solidFill>
                <a:effectLst/>
                <a:latin typeface="+mn-lt"/>
                <a:ea typeface="+mn-ea"/>
                <a:cs typeface="+mn-cs"/>
              </a:rPr>
              <a:t>Precision / </a:t>
            </a:r>
            <a:r>
              <a:rPr lang="en-US" sz="1200" b="0" i="0" kern="1200" dirty="0" err="1">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Value: 79.35%</a:t>
            </a:r>
          </a:p>
          <a:p>
            <a:r>
              <a:rPr lang="en-US" sz="1200" b="0" i="0" kern="1200" dirty="0">
                <a:solidFill>
                  <a:schemeClr val="tx1"/>
                </a:solidFill>
                <a:effectLst/>
                <a:latin typeface="+mn-lt"/>
                <a:ea typeface="+mn-ea"/>
                <a:cs typeface="+mn-cs"/>
              </a:rPr>
              <a:t>One of the good ones we’ve had compared to other models, although since the leafs are too many, this could be less readable.</a:t>
            </a:r>
          </a:p>
        </p:txBody>
      </p:sp>
    </p:spTree>
    <p:extLst>
      <p:ext uri="{BB962C8B-B14F-4D97-AF65-F5344CB8AC3E}">
        <p14:creationId xmlns:p14="http://schemas.microsoft.com/office/powerpoint/2010/main" val="3101620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a:solidFill>
                  <a:schemeClr val="tx1"/>
                </a:solidFill>
                <a:effectLst/>
                <a:latin typeface="+mn-lt"/>
                <a:ea typeface="+mn-ea"/>
                <a:cs typeface="+mn-cs"/>
              </a:rPr>
              <a:t>Accuracy: 75.00%</a:t>
            </a:r>
          </a:p>
          <a:p>
            <a:r>
              <a:rPr lang="en-US" sz="1200" b="0" i="0" kern="1200" dirty="0">
                <a:solidFill>
                  <a:schemeClr val="tx1"/>
                </a:solidFill>
                <a:effectLst/>
                <a:latin typeface="+mn-lt"/>
                <a:ea typeface="+mn-ea"/>
                <a:cs typeface="+mn-cs"/>
              </a:rPr>
              <a:t>Precision / </a:t>
            </a:r>
            <a:r>
              <a:rPr lang="en-US" sz="1200" b="0" i="0" kern="1200" dirty="0" err="1">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Value: 79.35%</a:t>
            </a:r>
          </a:p>
          <a:p>
            <a:r>
              <a:rPr lang="en-US" sz="1200" b="0" i="0" kern="1200" dirty="0">
                <a:solidFill>
                  <a:schemeClr val="tx1"/>
                </a:solidFill>
                <a:effectLst/>
                <a:latin typeface="+mn-lt"/>
                <a:ea typeface="+mn-ea"/>
                <a:cs typeface="+mn-cs"/>
              </a:rPr>
              <a:t>One of the good ones we’ve had compared to other models, although since the leafs are too many, this could be less readable.</a:t>
            </a:r>
          </a:p>
        </p:txBody>
      </p:sp>
    </p:spTree>
    <p:extLst>
      <p:ext uri="{BB962C8B-B14F-4D97-AF65-F5344CB8AC3E}">
        <p14:creationId xmlns:p14="http://schemas.microsoft.com/office/powerpoint/2010/main" val="2489090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2024/4/24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2024/4/24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2024/4/24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2024/4/24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2024/4/24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2024/4/24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2024/4/24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2024/4/24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2024/4/24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2024/4/24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2024/4/24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765755655"/>
          <p:cNvPicPr>
            <a:picLocks noChangeAspect="1"/>
          </p:cNvPicPr>
          <p:nvPr userDrawn="1"/>
        </p:nvPicPr>
        <p:blipFill>
          <a:blip r:embed="rId13" cstate="screen"/>
          <a:stretch>
            <a:fillRect/>
          </a:stretch>
        </p:blipFill>
        <p:spPr>
          <a:xfrm>
            <a:off x="0" y="0"/>
            <a:ext cx="12194540" cy="6858000"/>
          </a:xfrm>
          <a:prstGeom prst="rect">
            <a:avLst/>
          </a:prstGeom>
        </p:spPr>
      </p:pic>
      <p:sp>
        <p:nvSpPr>
          <p:cNvPr id="8" name="矩形 7"/>
          <p:cNvSpPr/>
          <p:nvPr userDrawn="1"/>
        </p:nvSpPr>
        <p:spPr>
          <a:xfrm>
            <a:off x="102553" y="95250"/>
            <a:ext cx="11985625" cy="6667500"/>
          </a:xfrm>
          <a:prstGeom prst="rect">
            <a:avLst/>
          </a:prstGeom>
          <a:solidFill>
            <a:schemeClr val="bg1">
              <a:alpha val="89000"/>
            </a:schemeClr>
          </a:solidFill>
          <a:ln>
            <a:solidFill>
              <a:srgbClr val="662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98789777"/>
          <p:cNvPicPr>
            <a:picLocks noChangeAspect="1"/>
          </p:cNvPicPr>
          <p:nvPr/>
        </p:nvPicPr>
        <p:blipFill>
          <a:blip r:embed="rId3" cstate="screen"/>
          <a:stretch>
            <a:fillRect/>
          </a:stretch>
        </p:blipFill>
        <p:spPr>
          <a:xfrm>
            <a:off x="0" y="0"/>
            <a:ext cx="12192000" cy="6856730"/>
          </a:xfrm>
          <a:prstGeom prst="rect">
            <a:avLst/>
          </a:prstGeom>
        </p:spPr>
      </p:pic>
      <p:sp>
        <p:nvSpPr>
          <p:cNvPr id="45" name="文本框 44"/>
          <p:cNvSpPr txBox="1"/>
          <p:nvPr/>
        </p:nvSpPr>
        <p:spPr>
          <a:xfrm>
            <a:off x="5175885" y="873760"/>
            <a:ext cx="6494780" cy="1938020"/>
          </a:xfrm>
          <a:prstGeom prst="rect">
            <a:avLst/>
          </a:prstGeom>
          <a:noFill/>
        </p:spPr>
        <p:txBody>
          <a:bodyPr wrap="square" rtlCol="0">
            <a:spAutoFit/>
          </a:bodyPr>
          <a:lstStyle/>
          <a:p>
            <a:pPr algn="ctr"/>
            <a:r>
              <a:rPr lang="en-US" altLang="zh-CN" sz="6000" dirty="0">
                <a:solidFill>
                  <a:srgbClr val="662917"/>
                </a:solidFill>
                <a:latin typeface="Franklin Gothic Demi" panose="020B0703020102020204" pitchFamily="34" charset="0"/>
                <a:ea typeface="字魂35号-经典雅黑" panose="02000000000000000000" charset="-122"/>
                <a:cs typeface="Arial" panose="020B0604020202020204" pitchFamily="34" charset="0"/>
                <a:sym typeface="+mn-ea"/>
              </a:rPr>
              <a:t>Predict the quality of wine</a:t>
            </a:r>
            <a:endParaRPr lang="zh-CN" altLang="en-US" sz="6000" dirty="0">
              <a:solidFill>
                <a:srgbClr val="662917"/>
              </a:solidFill>
              <a:latin typeface="Franklin Gothic Demi" panose="020B0703020102020204" pitchFamily="34" charset="0"/>
              <a:ea typeface="字魂35号-经典雅黑" panose="02000000000000000000" charset="-122"/>
              <a:cs typeface="Arial" panose="020B0604020202020204" pitchFamily="34" charset="0"/>
              <a:sym typeface="+mn-ea"/>
            </a:endParaRPr>
          </a:p>
        </p:txBody>
      </p:sp>
      <p:sp>
        <p:nvSpPr>
          <p:cNvPr id="8" name="文本框 7"/>
          <p:cNvSpPr txBox="1"/>
          <p:nvPr/>
        </p:nvSpPr>
        <p:spPr>
          <a:xfrm>
            <a:off x="5113868" y="4279652"/>
            <a:ext cx="5856302" cy="1077218"/>
          </a:xfrm>
          <a:prstGeom prst="rect">
            <a:avLst/>
          </a:prstGeom>
          <a:noFill/>
          <a:extLst>
            <a:ext uri="{909E8E84-426E-40DD-AFC4-6F175D3DCCD1}">
              <a14:hiddenFill xmlns:a14="http://schemas.microsoft.com/office/drawing/2010/main">
                <a:solidFill>
                  <a:srgbClr val="91A79B"/>
                </a:solidFill>
              </a14:hiddenFill>
            </a:ext>
          </a:extLst>
        </p:spPr>
        <p:txBody>
          <a:bodyPr wrap="square" rtlCol="0">
            <a:spAutoFit/>
          </a:bodyPr>
          <a:lstStyle/>
          <a:p>
            <a:r>
              <a:rPr lang="en-US" altLang="zh-CN" sz="32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Name: Vijay </a:t>
            </a:r>
            <a:r>
              <a:rPr lang="en-US" altLang="zh-CN" sz="3200" b="1" dirty="0" err="1">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kumar</a:t>
            </a:r>
            <a:r>
              <a:rPr lang="en-US" altLang="zh-CN" sz="32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 </a:t>
            </a:r>
            <a:r>
              <a:rPr lang="en-US" altLang="zh-CN" sz="3200" b="1" dirty="0" err="1">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Tamada</a:t>
            </a:r>
            <a:endParaRPr lang="en-US" altLang="zh-CN" sz="32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endParaRPr>
          </a:p>
          <a:p>
            <a:r>
              <a:rPr lang="en-US" altLang="zh-CN" sz="32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     Aravind reddy Kasireddy</a:t>
            </a:r>
            <a:endParaRPr lang="zh-CN" altLang="en-US"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600"/>
                                        <p:tgtEl>
                                          <p:spTgt spid="45"/>
                                        </p:tgtEl>
                                      </p:cBhvr>
                                    </p:animEffect>
                                    <p:anim calcmode="lin" valueType="num">
                                      <p:cBhvr>
                                        <p:cTn id="8" dur="600" fill="hold"/>
                                        <p:tgtEl>
                                          <p:spTgt spid="45"/>
                                        </p:tgtEl>
                                        <p:attrNameLst>
                                          <p:attrName>ppt_x</p:attrName>
                                        </p:attrNameLst>
                                      </p:cBhvr>
                                      <p:tavLst>
                                        <p:tav tm="0">
                                          <p:val>
                                            <p:strVal val="#ppt_x"/>
                                          </p:val>
                                        </p:tav>
                                        <p:tav tm="100000">
                                          <p:val>
                                            <p:strVal val="#ppt_x"/>
                                          </p:val>
                                        </p:tav>
                                      </p:tavLst>
                                    </p:anim>
                                    <p:anim calcmode="lin" valueType="num">
                                      <p:cBhvr>
                                        <p:cTn id="9" dur="600" fill="hold"/>
                                        <p:tgtEl>
                                          <p:spTgt spid="45"/>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ppt_w</p:attrName>
                                        </p:attrNameLst>
                                      </p:cBhvr>
                                      <p:tavLst>
                                        <p:tav tm="0">
                                          <p:val>
                                            <p:fltVal val="0"/>
                                          </p:val>
                                        </p:tav>
                                        <p:tav tm="100000">
                                          <p:val>
                                            <p:strVal val="#ppt_w"/>
                                          </p:val>
                                        </p:tav>
                                      </p:tavLst>
                                    </p:anim>
                                    <p:anim calcmode="lin" valueType="num">
                                      <p:cBhvr>
                                        <p:cTn id="13" dur="250" fill="hold"/>
                                        <p:tgtEl>
                                          <p:spTgt spid="8"/>
                                        </p:tgtEl>
                                        <p:attrNameLst>
                                          <p:attrName>ppt_h</p:attrName>
                                        </p:attrNameLst>
                                      </p:cBhvr>
                                      <p:tavLst>
                                        <p:tav tm="0">
                                          <p:val>
                                            <p:fltVal val="0"/>
                                          </p:val>
                                        </p:tav>
                                        <p:tav tm="100000">
                                          <p:val>
                                            <p:strVal val="#ppt_h"/>
                                          </p:val>
                                        </p:tav>
                                      </p:tavLst>
                                    </p:anim>
                                    <p:animEffect transition="in" filter="fade">
                                      <p:cBhvr>
                                        <p:cTn id="14" dur="250"/>
                                        <p:tgtEl>
                                          <p:spTgt spid="8"/>
                                        </p:tgtEl>
                                      </p:cBhvr>
                                    </p:animEffect>
                                  </p:childTnLst>
                                </p:cTn>
                              </p:par>
                              <p:par>
                                <p:cTn id="15" presetID="6" presetClass="emph" presetSubtype="0" decel="100000" fill="hold" grpId="1" nodeType="withEffect">
                                  <p:stCondLst>
                                    <p:cond delay="600"/>
                                  </p:stCondLst>
                                  <p:childTnLst>
                                    <p:animScale>
                                      <p:cBhvr>
                                        <p:cTn id="16" dur="250" fill="hold"/>
                                        <p:tgtEl>
                                          <p:spTgt spid="8"/>
                                        </p:tgtEl>
                                      </p:cBhvr>
                                      <p:by x="120000" y="120000"/>
                                    </p:animScale>
                                  </p:childTnLst>
                                </p:cTn>
                              </p:par>
                              <p:par>
                                <p:cTn id="17" presetID="6" presetClass="emph" presetSubtype="0" decel="100000" fill="hold" grpId="2" nodeType="withEffect">
                                  <p:stCondLst>
                                    <p:cond delay="800"/>
                                  </p:stCondLst>
                                  <p:childTnLst>
                                    <p:animScale>
                                      <p:cBhvr>
                                        <p:cTn id="18" dur="250" fill="hold"/>
                                        <p:tgtEl>
                                          <p:spTgt spid="8"/>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 grpId="0" bldLvl="0"/>
      <p:bldP spid="8" grpId="1" bldLvl="0"/>
      <p:bldP spid="8" grpId="2" bldLvl="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954107"/>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Relationship b/w Free Sulfur Dioxide and Total Sulfur Dioxide</a:t>
            </a:r>
          </a:p>
        </p:txBody>
      </p:sp>
      <p:sp>
        <p:nvSpPr>
          <p:cNvPr id="8" name="Rectangle 7"/>
          <p:cNvSpPr/>
          <p:nvPr/>
        </p:nvSpPr>
        <p:spPr>
          <a:xfrm>
            <a:off x="601362" y="1793001"/>
            <a:ext cx="4948538" cy="1754326"/>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While a discernible trend line suggests a positive correlation between the two variables, the scattered spread of data points indicates considerable randomness. As such, despite potential linear relationships, it appears unnecessary to prioritize special feature engineering for these variables.</a:t>
            </a:r>
            <a:endParaRPr lang="en-US" dirty="0"/>
          </a:p>
        </p:txBody>
      </p:sp>
      <p:pic>
        <p:nvPicPr>
          <p:cNvPr id="2" name="Picture 1"/>
          <p:cNvPicPr>
            <a:picLocks noChangeAspect="1"/>
          </p:cNvPicPr>
          <p:nvPr/>
        </p:nvPicPr>
        <p:blipFill>
          <a:blip r:embed="rId2"/>
          <a:stretch>
            <a:fillRect/>
          </a:stretch>
        </p:blipFill>
        <p:spPr>
          <a:xfrm>
            <a:off x="5651499" y="1355402"/>
            <a:ext cx="6118737" cy="4118298"/>
          </a:xfrm>
          <a:prstGeom prst="rect">
            <a:avLst/>
          </a:prstGeom>
        </p:spPr>
      </p:pic>
    </p:spTree>
    <p:extLst>
      <p:ext uri="{BB962C8B-B14F-4D97-AF65-F5344CB8AC3E}">
        <p14:creationId xmlns:p14="http://schemas.microsoft.com/office/powerpoint/2010/main" val="279238741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Fixed Acidity and Volatile Acidity</a:t>
            </a:r>
          </a:p>
        </p:txBody>
      </p:sp>
      <p:sp>
        <p:nvSpPr>
          <p:cNvPr id="8" name="Rectangle 7"/>
          <p:cNvSpPr/>
          <p:nvPr/>
        </p:nvSpPr>
        <p:spPr>
          <a:xfrm>
            <a:off x="601362" y="1793001"/>
            <a:ext cx="3691238" cy="286232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While the scatter plot reveals a strong correlation between the variables, the absence of a discernible pattern suggests that neither variable reliably predicts the other with its own linearity. Consequently, this combination of variables can be utilized without concern, as their mutual relationship appears stable and predictable.</a:t>
            </a:r>
            <a:endParaRPr lang="en-US" dirty="0"/>
          </a:p>
        </p:txBody>
      </p:sp>
      <p:pic>
        <p:nvPicPr>
          <p:cNvPr id="5" name="Picture 4"/>
          <p:cNvPicPr>
            <a:picLocks noChangeAspect="1"/>
          </p:cNvPicPr>
          <p:nvPr/>
        </p:nvPicPr>
        <p:blipFill>
          <a:blip r:embed="rId2"/>
          <a:stretch>
            <a:fillRect/>
          </a:stretch>
        </p:blipFill>
        <p:spPr>
          <a:xfrm>
            <a:off x="4600058" y="1564954"/>
            <a:ext cx="7411484" cy="4591691"/>
          </a:xfrm>
          <a:prstGeom prst="rect">
            <a:avLst/>
          </a:prstGeom>
        </p:spPr>
      </p:pic>
    </p:spTree>
    <p:extLst>
      <p:ext uri="{BB962C8B-B14F-4D97-AF65-F5344CB8AC3E}">
        <p14:creationId xmlns:p14="http://schemas.microsoft.com/office/powerpoint/2010/main" val="370474233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Relationship b/w Fixed Acidity and pH</a:t>
            </a:r>
          </a:p>
        </p:txBody>
      </p:sp>
      <p:sp>
        <p:nvSpPr>
          <p:cNvPr id="8" name="Rectangle 7"/>
          <p:cNvSpPr/>
          <p:nvPr/>
        </p:nvSpPr>
        <p:spPr>
          <a:xfrm>
            <a:off x="601362" y="1793001"/>
            <a:ext cx="3691238" cy="2585323"/>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Although a trend line could be approximated from the top-left to the bottom-right of the chart, the scattered distribution of data points diminishes the validity of such estimation. Consequently, the lack of discernible linearity between these two variables suggests that they do not exhibit a clear linear relationship.</a:t>
            </a:r>
            <a:endParaRPr lang="en-US" dirty="0"/>
          </a:p>
        </p:txBody>
      </p:sp>
      <p:pic>
        <p:nvPicPr>
          <p:cNvPr id="2" name="Picture 1"/>
          <p:cNvPicPr>
            <a:picLocks noChangeAspect="1"/>
          </p:cNvPicPr>
          <p:nvPr/>
        </p:nvPicPr>
        <p:blipFill>
          <a:blip r:embed="rId2"/>
          <a:stretch>
            <a:fillRect/>
          </a:stretch>
        </p:blipFill>
        <p:spPr>
          <a:xfrm>
            <a:off x="4460531" y="1793001"/>
            <a:ext cx="7373379" cy="4582164"/>
          </a:xfrm>
          <a:prstGeom prst="rect">
            <a:avLst/>
          </a:prstGeom>
        </p:spPr>
      </p:pic>
    </p:spTree>
    <p:extLst>
      <p:ext uri="{BB962C8B-B14F-4D97-AF65-F5344CB8AC3E}">
        <p14:creationId xmlns:p14="http://schemas.microsoft.com/office/powerpoint/2010/main" val="376040449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Volatile Acidity and Citric Acid</a:t>
            </a:r>
          </a:p>
        </p:txBody>
      </p:sp>
      <p:sp>
        <p:nvSpPr>
          <p:cNvPr id="8" name="Rectangle 7"/>
          <p:cNvSpPr/>
          <p:nvPr/>
        </p:nvSpPr>
        <p:spPr>
          <a:xfrm>
            <a:off x="601362" y="1793001"/>
            <a:ext cx="3691238" cy="2585323"/>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spread of data points throughout the bottom-left of the chart indicates a lack of clear linearity between these two variables, similar to previous observations. Without a discernible pattern indicating a linear relationship, it appears that these variables do not exhibit a strong correlation with each other.</a:t>
            </a:r>
            <a:endParaRPr lang="en-US" dirty="0"/>
          </a:p>
        </p:txBody>
      </p:sp>
      <p:pic>
        <p:nvPicPr>
          <p:cNvPr id="4" name="Picture 3"/>
          <p:cNvPicPr>
            <a:picLocks noChangeAspect="1"/>
          </p:cNvPicPr>
          <p:nvPr/>
        </p:nvPicPr>
        <p:blipFill>
          <a:blip r:embed="rId2"/>
          <a:stretch>
            <a:fillRect/>
          </a:stretch>
        </p:blipFill>
        <p:spPr>
          <a:xfrm>
            <a:off x="4419459" y="1793001"/>
            <a:ext cx="7554379" cy="4610743"/>
          </a:xfrm>
          <a:prstGeom prst="rect">
            <a:avLst/>
          </a:prstGeom>
        </p:spPr>
      </p:pic>
    </p:spTree>
    <p:extLst>
      <p:ext uri="{BB962C8B-B14F-4D97-AF65-F5344CB8AC3E}">
        <p14:creationId xmlns:p14="http://schemas.microsoft.com/office/powerpoint/2010/main" val="38699433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954107"/>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Linear Regression Model </a:t>
            </a:r>
            <a:r>
              <a:rPr lang="en-US" sz="2800" b="1" dirty="0" err="1">
                <a:solidFill>
                  <a:srgbClr val="00B0F0"/>
                </a:solidFill>
                <a:latin typeface="Times New Roman" panose="02020603050405020304" pitchFamily="18" charset="0"/>
                <a:cs typeface="Times New Roman" panose="02020603050405020304" pitchFamily="18" charset="0"/>
              </a:rPr>
              <a:t>Model</a:t>
            </a:r>
            <a:r>
              <a:rPr lang="en-US" sz="2800" b="1" dirty="0">
                <a:solidFill>
                  <a:srgbClr val="00B0F0"/>
                </a:solidFill>
                <a:latin typeface="Times New Roman" panose="02020603050405020304" pitchFamily="18" charset="0"/>
                <a:cs typeface="Times New Roman" panose="02020603050405020304" pitchFamily="18" charset="0"/>
              </a:rPr>
              <a:t> with No Predictor</a:t>
            </a:r>
          </a:p>
        </p:txBody>
      </p:sp>
      <p:pic>
        <p:nvPicPr>
          <p:cNvPr id="4" name="Picture 3"/>
          <p:cNvPicPr>
            <a:picLocks noChangeAspect="1"/>
          </p:cNvPicPr>
          <p:nvPr/>
        </p:nvPicPr>
        <p:blipFill>
          <a:blip r:embed="rId2"/>
          <a:stretch>
            <a:fillRect/>
          </a:stretch>
        </p:blipFill>
        <p:spPr>
          <a:xfrm>
            <a:off x="3039800" y="2285639"/>
            <a:ext cx="6820852" cy="3324689"/>
          </a:xfrm>
          <a:prstGeom prst="rect">
            <a:avLst/>
          </a:prstGeom>
        </p:spPr>
      </p:pic>
    </p:spTree>
    <p:extLst>
      <p:ext uri="{BB962C8B-B14F-4D97-AF65-F5344CB8AC3E}">
        <p14:creationId xmlns:p14="http://schemas.microsoft.com/office/powerpoint/2010/main" val="105763882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Model using All Predictors (as baseline)</a:t>
            </a:r>
          </a:p>
        </p:txBody>
      </p:sp>
      <p:sp>
        <p:nvSpPr>
          <p:cNvPr id="2" name="Rectangle 1"/>
          <p:cNvSpPr/>
          <p:nvPr/>
        </p:nvSpPr>
        <p:spPr>
          <a:xfrm>
            <a:off x="494270" y="1634343"/>
            <a:ext cx="5152768" cy="332398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Interpretations from this simple model indicate:</a:t>
            </a:r>
          </a:p>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Variables such as volatile acidity, chlorides, total sulfur dioxide, </a:t>
            </a:r>
            <a:r>
              <a:rPr lang="en-US" sz="1400" dirty="0" err="1">
                <a:latin typeface="Times New Roman" panose="02020603050405020304" pitchFamily="18" charset="0"/>
                <a:cs typeface="Times New Roman" panose="02020603050405020304" pitchFamily="18" charset="0"/>
              </a:rPr>
              <a:t>sulphates</a:t>
            </a:r>
            <a:r>
              <a:rPr lang="en-US" sz="1400" dirty="0">
                <a:latin typeface="Times New Roman" panose="02020603050405020304" pitchFamily="18" charset="0"/>
                <a:cs typeface="Times New Roman" panose="02020603050405020304" pitchFamily="18" charset="0"/>
              </a:rPr>
              <a:t>, and alcohol exhibit high significance based on their p-values.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Free sulfur dioxide and pH, while not as highly significant, still hold significance in the model.</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adjusted R-squared value, at 35.61%, suggests a relatively low level of explanatory power, indicating room for improvement by eliminating unnecessary predictors.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Currently, no variables demonstrate perfect separation or singular predictive power for the target variable, as evidenced by p-values that are not extremely insignificant or close to 1. Thus, solely relying on machine learning for prediction based on these variables would not be advisable.</a:t>
            </a:r>
          </a:p>
        </p:txBody>
      </p:sp>
      <p:pic>
        <p:nvPicPr>
          <p:cNvPr id="5" name="Picture 4"/>
          <p:cNvPicPr>
            <a:picLocks noChangeAspect="1"/>
          </p:cNvPicPr>
          <p:nvPr/>
        </p:nvPicPr>
        <p:blipFill>
          <a:blip r:embed="rId2"/>
          <a:stretch>
            <a:fillRect/>
          </a:stretch>
        </p:blipFill>
        <p:spPr>
          <a:xfrm>
            <a:off x="5820032" y="1316372"/>
            <a:ext cx="5902488" cy="5294493"/>
          </a:xfrm>
          <a:prstGeom prst="rect">
            <a:avLst/>
          </a:prstGeom>
        </p:spPr>
      </p:pic>
    </p:spTree>
    <p:extLst>
      <p:ext uri="{BB962C8B-B14F-4D97-AF65-F5344CB8AC3E}">
        <p14:creationId xmlns:p14="http://schemas.microsoft.com/office/powerpoint/2010/main" val="18584115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Model using All Predictors (as baseline)</a:t>
            </a:r>
          </a:p>
        </p:txBody>
      </p:sp>
      <p:sp>
        <p:nvSpPr>
          <p:cNvPr id="2" name="Rectangle 1"/>
          <p:cNvSpPr/>
          <p:nvPr/>
        </p:nvSpPr>
        <p:spPr>
          <a:xfrm>
            <a:off x="494270" y="1634343"/>
            <a:ext cx="5152768" cy="3754874"/>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Prediction using Test Data:</a:t>
            </a:r>
          </a:p>
          <a:p>
            <a:r>
              <a:rPr lang="en-US" sz="1400" dirty="0">
                <a:latin typeface="Times New Roman" panose="02020603050405020304" pitchFamily="18" charset="0"/>
                <a:cs typeface="Times New Roman" panose="02020603050405020304" pitchFamily="18" charset="0"/>
              </a:rPr>
              <a:t>Given that our model meets most assumptions, rather than predicting the test data separately, we can leverage the predictors from the best model identified during our comparisons and assumption verification process. Surprisingly, the model's performance on the test data was marginally better than on the training data, with an explained variance of approximately 44.59% for the quality variable.</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Conclusions:</a:t>
            </a:r>
          </a:p>
          <a:p>
            <a:r>
              <a:rPr lang="en-US" sz="1400" dirty="0">
                <a:latin typeface="Times New Roman" panose="02020603050405020304" pitchFamily="18" charset="0"/>
                <a:cs typeface="Times New Roman" panose="02020603050405020304" pitchFamily="18" charset="0"/>
              </a:rPr>
              <a:t>Our top-performing simple linear regression model, derived through both manual and stepwise approaches, includes predictors such as volatile acidity, chlorides, free sulfur dioxide, total sulfur dioxide, pH, </a:t>
            </a:r>
            <a:r>
              <a:rPr lang="en-US" sz="1400" dirty="0" err="1">
                <a:latin typeface="Times New Roman" panose="02020603050405020304" pitchFamily="18" charset="0"/>
                <a:cs typeface="Times New Roman" panose="02020603050405020304" pitchFamily="18" charset="0"/>
              </a:rPr>
              <a:t>sulphates</a:t>
            </a:r>
            <a:r>
              <a:rPr lang="en-US" sz="1400" dirty="0">
                <a:latin typeface="Times New Roman" panose="02020603050405020304" pitchFamily="18" charset="0"/>
                <a:cs typeface="Times New Roman" panose="02020603050405020304" pitchFamily="18" charset="0"/>
              </a:rPr>
              <a:t>, alcohol, and fixed acidity. While the adjusted R-squared for the training data stands at 33.73%, it notably improves to 44.59% on the test data. Although the model falls short of meeting all assumptions, failing only one, further exploration is warranted to determine if objectively superior models exist.</a:t>
            </a:r>
          </a:p>
        </p:txBody>
      </p:sp>
      <p:pic>
        <p:nvPicPr>
          <p:cNvPr id="4" name="Picture 3"/>
          <p:cNvPicPr>
            <a:picLocks noChangeAspect="1"/>
          </p:cNvPicPr>
          <p:nvPr/>
        </p:nvPicPr>
        <p:blipFill>
          <a:blip r:embed="rId3"/>
          <a:stretch>
            <a:fillRect/>
          </a:stretch>
        </p:blipFill>
        <p:spPr>
          <a:xfrm>
            <a:off x="5844746" y="1195773"/>
            <a:ext cx="6157396" cy="5266811"/>
          </a:xfrm>
          <a:prstGeom prst="rect">
            <a:avLst/>
          </a:prstGeom>
        </p:spPr>
      </p:pic>
    </p:spTree>
    <p:extLst>
      <p:ext uri="{BB962C8B-B14F-4D97-AF65-F5344CB8AC3E}">
        <p14:creationId xmlns:p14="http://schemas.microsoft.com/office/powerpoint/2010/main" val="759660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Classification Model: Decision Tree</a:t>
            </a:r>
          </a:p>
        </p:txBody>
      </p:sp>
      <p:sp>
        <p:nvSpPr>
          <p:cNvPr id="5" name="Rectangle 4"/>
          <p:cNvSpPr/>
          <p:nvPr/>
        </p:nvSpPr>
        <p:spPr>
          <a:xfrm>
            <a:off x="316990" y="1291966"/>
            <a:ext cx="3377848" cy="369332"/>
          </a:xfrm>
          <a:prstGeom prst="rect">
            <a:avLst/>
          </a:prstGeom>
        </p:spPr>
        <p:txBody>
          <a:bodyPr wrap="none">
            <a:spAutoFit/>
          </a:bodyPr>
          <a:lstStyle/>
          <a:p>
            <a:r>
              <a:rPr lang="en-US">
                <a:solidFill>
                  <a:srgbClr val="000000"/>
                </a:solidFill>
                <a:latin typeface="Raleway"/>
              </a:rPr>
              <a:t>Using it as a Regression Model</a:t>
            </a:r>
            <a:endParaRPr lang="en-US" b="0" i="0">
              <a:solidFill>
                <a:srgbClr val="000000"/>
              </a:solidFill>
              <a:effectLst/>
              <a:latin typeface="Raleway"/>
            </a:endParaRPr>
          </a:p>
        </p:txBody>
      </p:sp>
      <p:pic>
        <p:nvPicPr>
          <p:cNvPr id="6" name="Picture 5"/>
          <p:cNvPicPr>
            <a:picLocks noChangeAspect="1"/>
          </p:cNvPicPr>
          <p:nvPr/>
        </p:nvPicPr>
        <p:blipFill>
          <a:blip r:embed="rId3"/>
          <a:stretch>
            <a:fillRect/>
          </a:stretch>
        </p:blipFill>
        <p:spPr>
          <a:xfrm>
            <a:off x="3694838" y="1476632"/>
            <a:ext cx="7697274" cy="4410691"/>
          </a:xfrm>
          <a:prstGeom prst="rect">
            <a:avLst/>
          </a:prstGeom>
        </p:spPr>
      </p:pic>
    </p:spTree>
    <p:extLst>
      <p:ext uri="{BB962C8B-B14F-4D97-AF65-F5344CB8AC3E}">
        <p14:creationId xmlns:p14="http://schemas.microsoft.com/office/powerpoint/2010/main" val="5075996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Classification Model: Decision Tree</a:t>
            </a:r>
          </a:p>
        </p:txBody>
      </p:sp>
      <p:sp>
        <p:nvSpPr>
          <p:cNvPr id="2" name="Rectangle 1"/>
          <p:cNvSpPr/>
          <p:nvPr/>
        </p:nvSpPr>
        <p:spPr>
          <a:xfrm>
            <a:off x="278486" y="1291966"/>
            <a:ext cx="3570208" cy="369332"/>
          </a:xfrm>
          <a:prstGeom prst="rect">
            <a:avLst/>
          </a:prstGeom>
        </p:spPr>
        <p:txBody>
          <a:bodyPr wrap="none">
            <a:spAutoFit/>
          </a:bodyPr>
          <a:lstStyle/>
          <a:p>
            <a:r>
              <a:rPr lang="en-US" dirty="0">
                <a:solidFill>
                  <a:srgbClr val="000000"/>
                </a:solidFill>
                <a:latin typeface="Raleway"/>
              </a:rPr>
              <a:t>Using it as a Classification Model</a:t>
            </a:r>
            <a:endParaRPr lang="en-US" b="0" i="0" dirty="0">
              <a:solidFill>
                <a:srgbClr val="000000"/>
              </a:solidFill>
              <a:effectLst/>
              <a:latin typeface="Raleway"/>
            </a:endParaRPr>
          </a:p>
        </p:txBody>
      </p:sp>
      <p:pic>
        <p:nvPicPr>
          <p:cNvPr id="4" name="Picture 3"/>
          <p:cNvPicPr>
            <a:picLocks noChangeAspect="1"/>
          </p:cNvPicPr>
          <p:nvPr/>
        </p:nvPicPr>
        <p:blipFill>
          <a:blip r:embed="rId3"/>
          <a:stretch>
            <a:fillRect/>
          </a:stretch>
        </p:blipFill>
        <p:spPr>
          <a:xfrm>
            <a:off x="4054454" y="1631102"/>
            <a:ext cx="7354326" cy="4563112"/>
          </a:xfrm>
          <a:prstGeom prst="rect">
            <a:avLst/>
          </a:prstGeom>
        </p:spPr>
      </p:pic>
    </p:spTree>
    <p:extLst>
      <p:ext uri="{BB962C8B-B14F-4D97-AF65-F5344CB8AC3E}">
        <p14:creationId xmlns:p14="http://schemas.microsoft.com/office/powerpoint/2010/main" val="59972474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954107"/>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Model Evaluation</a:t>
            </a:r>
          </a:p>
          <a:p>
            <a:pPr algn="ctr"/>
            <a:r>
              <a:rPr lang="en-US" sz="2800" b="1" dirty="0">
                <a:solidFill>
                  <a:srgbClr val="00B0F0"/>
                </a:solidFill>
                <a:latin typeface="Times New Roman" panose="02020603050405020304" pitchFamily="18" charset="0"/>
                <a:cs typeface="Times New Roman" panose="02020603050405020304" pitchFamily="18" charset="0"/>
              </a:rPr>
              <a:t>Using Default Parameters: DT</a:t>
            </a:r>
          </a:p>
        </p:txBody>
      </p:sp>
      <p:pic>
        <p:nvPicPr>
          <p:cNvPr id="5" name="Picture 4"/>
          <p:cNvPicPr>
            <a:picLocks noChangeAspect="1"/>
          </p:cNvPicPr>
          <p:nvPr/>
        </p:nvPicPr>
        <p:blipFill>
          <a:blip r:embed="rId3"/>
          <a:stretch>
            <a:fillRect/>
          </a:stretch>
        </p:blipFill>
        <p:spPr>
          <a:xfrm>
            <a:off x="3760631" y="1725768"/>
            <a:ext cx="5125792" cy="4625524"/>
          </a:xfrm>
          <a:prstGeom prst="rect">
            <a:avLst/>
          </a:prstGeom>
        </p:spPr>
      </p:pic>
    </p:spTree>
    <p:extLst>
      <p:ext uri="{BB962C8B-B14F-4D97-AF65-F5344CB8AC3E}">
        <p14:creationId xmlns:p14="http://schemas.microsoft.com/office/powerpoint/2010/main" val="394752376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3957" y="1720321"/>
            <a:ext cx="9428206" cy="4401205"/>
          </a:xfrm>
          <a:prstGeom prst="rect">
            <a:avLst/>
          </a:prstGeom>
        </p:spPr>
        <p:txBody>
          <a:bodyPr wrap="square">
            <a:spAutoFit/>
          </a:bodyPr>
          <a:lstStyle/>
          <a:p>
            <a:r>
              <a:rPr lang="en-US" sz="1400" dirty="0">
                <a:solidFill>
                  <a:srgbClr val="0D0D0D"/>
                </a:solidFill>
                <a:latin typeface="Söhne"/>
              </a:rPr>
              <a:t>Welcome to the presentation on predicting the quality of wine through regression analysis. From Wikipedia, Red wine is a type of [wine](https://en.wikipedia.org/wiki/Wine) made from dark-colored [grape varieties](https://en.wikipedia.org/wiki/Grape_varieties). The actual [color of the wine](https://en.wikipedia.org/wiki/Wine_color) can range from intense violet, typical of young wines, through to brick red for mature wines and brown for older red wines. The [juice](https://en.wikipedia.org/wiki/Juice) from most purple grapes is greenish-white, the red color coming from </a:t>
            </a:r>
            <a:r>
              <a:rPr lang="en-US" sz="1400" dirty="0" err="1">
                <a:solidFill>
                  <a:srgbClr val="0D0D0D"/>
                </a:solidFill>
                <a:latin typeface="Söhne"/>
              </a:rPr>
              <a:t>anthocyan</a:t>
            </a:r>
            <a:r>
              <a:rPr lang="en-US" sz="1400" dirty="0">
                <a:solidFill>
                  <a:srgbClr val="0D0D0D"/>
                </a:solidFill>
                <a:latin typeface="Söhne"/>
              </a:rPr>
              <a:t> pigments (also called [</a:t>
            </a:r>
            <a:r>
              <a:rPr lang="en-US" sz="1400" dirty="0" err="1">
                <a:solidFill>
                  <a:srgbClr val="0D0D0D"/>
                </a:solidFill>
                <a:latin typeface="Söhne"/>
              </a:rPr>
              <a:t>anthocyanins</a:t>
            </a:r>
            <a:r>
              <a:rPr lang="en-US" sz="1400" dirty="0">
                <a:solidFill>
                  <a:srgbClr val="0D0D0D"/>
                </a:solidFill>
                <a:latin typeface="Söhne"/>
              </a:rPr>
              <a:t>](https://en.wikipedia.org/wiki/Anthocyanins)) present in the skin of the grape; exceptions are the relatively uncommon [</a:t>
            </a:r>
            <a:r>
              <a:rPr lang="en-US" sz="1400" dirty="0" err="1">
                <a:solidFill>
                  <a:srgbClr val="0D0D0D"/>
                </a:solidFill>
                <a:latin typeface="Söhne"/>
              </a:rPr>
              <a:t>teinturier</a:t>
            </a:r>
            <a:r>
              <a:rPr lang="en-US" sz="1400" dirty="0">
                <a:solidFill>
                  <a:srgbClr val="0D0D0D"/>
                </a:solidFill>
                <a:latin typeface="Söhne"/>
              </a:rPr>
              <a:t>](https://en.wikipedia.org/wiki/Teinturier) varieties, which produce a red-colored juice. Much of the red-wine production process therefore involves extraction of color and flavor components from the grape skin. It is a delicacy around the world. In the following we will be exploring the data set "Red Wine Quality", from [**</a:t>
            </a:r>
            <a:r>
              <a:rPr lang="en-US" sz="1400" dirty="0" err="1">
                <a:solidFill>
                  <a:srgbClr val="0D0D0D"/>
                </a:solidFill>
                <a:latin typeface="Söhne"/>
              </a:rPr>
              <a:t>kaggle</a:t>
            </a:r>
            <a:r>
              <a:rPr lang="en-US" sz="1400" dirty="0">
                <a:solidFill>
                  <a:srgbClr val="0D0D0D"/>
                </a:solidFill>
                <a:latin typeface="Söhne"/>
              </a:rPr>
              <a:t>**](https://www.kaggle.com/uciml/red-wine-quality-cortez-et-al-2009) In this project, we delve into the intriguing world of wine quality assessment using machine learning techniques. Our focus lies on deciphering the enigmatic relationship between the chemical composition of wine and its perceived quality.</a:t>
            </a:r>
          </a:p>
          <a:p>
            <a:r>
              <a:rPr lang="en-US" sz="1400" b="1" dirty="0">
                <a:solidFill>
                  <a:srgbClr val="0D0D0D"/>
                </a:solidFill>
                <a:latin typeface="Söhne"/>
              </a:rPr>
              <a:t>Key Points:</a:t>
            </a:r>
            <a:endParaRPr lang="en-US" sz="1400" dirty="0">
              <a:solidFill>
                <a:srgbClr val="0D0D0D"/>
              </a:solidFill>
              <a:latin typeface="Söhne"/>
            </a:endParaRPr>
          </a:p>
          <a:p>
            <a:pPr>
              <a:buFont typeface="+mj-lt"/>
              <a:buAutoNum type="arabicPeriod"/>
            </a:pPr>
            <a:r>
              <a:rPr lang="en-US" sz="1400" b="1" dirty="0">
                <a:solidFill>
                  <a:srgbClr val="0D0D0D"/>
                </a:solidFill>
                <a:latin typeface="Söhne"/>
              </a:rPr>
              <a:t>Problem Overview:</a:t>
            </a:r>
            <a:r>
              <a:rPr lang="en-US" sz="1400" dirty="0">
                <a:solidFill>
                  <a:srgbClr val="0D0D0D"/>
                </a:solidFill>
                <a:latin typeface="Söhne"/>
              </a:rPr>
              <a:t> The objective of this project is to predict the quality of wine based on its chemical attributes, primarily leveraging its alcohol content and pH level.</a:t>
            </a:r>
          </a:p>
          <a:p>
            <a:pPr>
              <a:buFont typeface="+mj-lt"/>
              <a:buAutoNum type="arabicPeriod"/>
            </a:pPr>
            <a:r>
              <a:rPr lang="en-US" sz="1400" b="1" dirty="0">
                <a:solidFill>
                  <a:srgbClr val="0D0D0D"/>
                </a:solidFill>
                <a:latin typeface="Söhne"/>
              </a:rPr>
              <a:t>Methodology:</a:t>
            </a:r>
            <a:r>
              <a:rPr lang="en-US" sz="1400" dirty="0">
                <a:solidFill>
                  <a:srgbClr val="0D0D0D"/>
                </a:solidFill>
                <a:latin typeface="Söhne"/>
              </a:rPr>
              <a:t> We employed various regression models including Linear Regression, Decision Trees, and Random Forest to discern patterns within the dataset.</a:t>
            </a:r>
          </a:p>
          <a:p>
            <a:pPr>
              <a:buFont typeface="+mj-lt"/>
              <a:buAutoNum type="arabicPeriod"/>
            </a:pPr>
            <a:r>
              <a:rPr lang="en-US" sz="1400" b="1" dirty="0">
                <a:solidFill>
                  <a:srgbClr val="0D0D0D"/>
                </a:solidFill>
                <a:latin typeface="Söhne"/>
              </a:rPr>
              <a:t>Dataset:</a:t>
            </a:r>
            <a:r>
              <a:rPr lang="en-US" sz="1400" dirty="0">
                <a:solidFill>
                  <a:srgbClr val="0D0D0D"/>
                </a:solidFill>
                <a:latin typeface="Söhne"/>
              </a:rPr>
              <a:t> Our analysis is based on the renowned Red Wine Quality dataset, comprising 1,599 observations of wine samples, obtained from </a:t>
            </a:r>
            <a:r>
              <a:rPr lang="en-US" sz="1400" dirty="0" err="1">
                <a:solidFill>
                  <a:srgbClr val="0D0D0D"/>
                </a:solidFill>
                <a:latin typeface="Söhne"/>
              </a:rPr>
              <a:t>Kaggle</a:t>
            </a:r>
            <a:r>
              <a:rPr lang="en-US" sz="1400" dirty="0">
                <a:solidFill>
                  <a:srgbClr val="0D0D0D"/>
                </a:solidFill>
                <a:latin typeface="Söhne"/>
              </a:rPr>
              <a:t>.</a:t>
            </a:r>
          </a:p>
        </p:txBody>
      </p:sp>
      <p:sp>
        <p:nvSpPr>
          <p:cNvPr id="3" name="Rectangle 2"/>
          <p:cNvSpPr/>
          <p:nvPr/>
        </p:nvSpPr>
        <p:spPr>
          <a:xfrm>
            <a:off x="3422822" y="723555"/>
            <a:ext cx="5350476"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Introduction:</a:t>
            </a:r>
            <a:r>
              <a:rPr lang="en-US" sz="2800" dirty="0">
                <a:solidFill>
                  <a:srgbClr val="00B0F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4358752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954107"/>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Model Evaluation</a:t>
            </a:r>
          </a:p>
          <a:p>
            <a:pPr algn="ctr"/>
            <a:r>
              <a:rPr lang="en-US" sz="2800" b="1" dirty="0">
                <a:solidFill>
                  <a:srgbClr val="00B0F0"/>
                </a:solidFill>
                <a:latin typeface="Times New Roman" panose="02020603050405020304" pitchFamily="18" charset="0"/>
                <a:cs typeface="Times New Roman" panose="02020603050405020304" pitchFamily="18" charset="0"/>
              </a:rPr>
              <a:t>Using Customized Parameters: DT</a:t>
            </a:r>
          </a:p>
        </p:txBody>
      </p:sp>
      <p:pic>
        <p:nvPicPr>
          <p:cNvPr id="4" name="Picture 3"/>
          <p:cNvPicPr>
            <a:picLocks noChangeAspect="1"/>
          </p:cNvPicPr>
          <p:nvPr/>
        </p:nvPicPr>
        <p:blipFill>
          <a:blip r:embed="rId3"/>
          <a:stretch>
            <a:fillRect/>
          </a:stretch>
        </p:blipFill>
        <p:spPr>
          <a:xfrm>
            <a:off x="7237927" y="1529381"/>
            <a:ext cx="4493238" cy="5201853"/>
          </a:xfrm>
          <a:prstGeom prst="rect">
            <a:avLst/>
          </a:prstGeom>
        </p:spPr>
      </p:pic>
      <p:sp>
        <p:nvSpPr>
          <p:cNvPr id="6" name="Rectangle 5"/>
          <p:cNvSpPr/>
          <p:nvPr/>
        </p:nvSpPr>
        <p:spPr>
          <a:xfrm>
            <a:off x="1141927" y="2145148"/>
            <a:ext cx="5349025" cy="2893100"/>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Accuracy: 74.38%</a:t>
            </a:r>
          </a:p>
          <a:p>
            <a:r>
              <a:rPr lang="en-US" sz="1400" dirty="0">
                <a:latin typeface="Times New Roman" panose="02020603050405020304" pitchFamily="18" charset="0"/>
                <a:cs typeface="Times New Roman" panose="02020603050405020304" pitchFamily="18" charset="0"/>
              </a:rPr>
              <a:t>Precision / Positive Predictive Value: 78.34%</a:t>
            </a:r>
          </a:p>
          <a:p>
            <a:r>
              <a:rPr lang="en-US" sz="1400" dirty="0">
                <a:latin typeface="Times New Roman" panose="02020603050405020304" pitchFamily="18" charset="0"/>
                <a:cs typeface="Times New Roman" panose="02020603050405020304" pitchFamily="18" charset="0"/>
              </a:rPr>
              <a:t>Although slightly lower than the default parameters, this configuration offers improved readability.</a:t>
            </a:r>
          </a:p>
          <a:p>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Conclusions:</a:t>
            </a:r>
          </a:p>
          <a:p>
            <a:r>
              <a:rPr lang="en-US" sz="1400" dirty="0">
                <a:latin typeface="Times New Roman" panose="02020603050405020304" pitchFamily="18" charset="0"/>
                <a:cs typeface="Times New Roman" panose="02020603050405020304" pitchFamily="18" charset="0"/>
              </a:rPr>
              <a:t>Comparing our Decision Tree model with default parameters to a pruned alternative, the former demonstrates superior metrics. The predictors - alcohol, volatile acidity, chlorides, </a:t>
            </a:r>
            <a:r>
              <a:rPr lang="en-US" sz="1400" dirty="0" err="1">
                <a:latin typeface="Times New Roman" panose="02020603050405020304" pitchFamily="18" charset="0"/>
                <a:cs typeface="Times New Roman" panose="02020603050405020304" pitchFamily="18" charset="0"/>
              </a:rPr>
              <a:t>sulphates</a:t>
            </a:r>
            <a:r>
              <a:rPr lang="en-US" sz="1400" dirty="0">
                <a:latin typeface="Times New Roman" panose="02020603050405020304" pitchFamily="18" charset="0"/>
                <a:cs typeface="Times New Roman" panose="02020603050405020304" pitchFamily="18" charset="0"/>
              </a:rPr>
              <a:t>, and total sulfur dioxide - contribute to its effectiveness. Despite this, we've developed a pruned model with customized parameters for enhanced readability, featuring fewer leaf nodes. The accuracy of our best Decision Tree model stands at 75.00%, with a precision of 79.35%.</a:t>
            </a:r>
          </a:p>
        </p:txBody>
      </p:sp>
    </p:spTree>
    <p:extLst>
      <p:ext uri="{BB962C8B-B14F-4D97-AF65-F5344CB8AC3E}">
        <p14:creationId xmlns:p14="http://schemas.microsoft.com/office/powerpoint/2010/main" val="69970392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954107"/>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Model Evaluation RF Model</a:t>
            </a:r>
          </a:p>
          <a:p>
            <a:pPr algn="ctr"/>
            <a:r>
              <a:rPr lang="en-US" sz="2800" b="1" dirty="0">
                <a:solidFill>
                  <a:srgbClr val="00B0F0"/>
                </a:solidFill>
                <a:latin typeface="Times New Roman" panose="02020603050405020304" pitchFamily="18" charset="0"/>
                <a:cs typeface="Times New Roman" panose="02020603050405020304" pitchFamily="18" charset="0"/>
              </a:rPr>
              <a:t>Regression Model</a:t>
            </a:r>
          </a:p>
        </p:txBody>
      </p:sp>
      <p:pic>
        <p:nvPicPr>
          <p:cNvPr id="2" name="Picture 1"/>
          <p:cNvPicPr>
            <a:picLocks noChangeAspect="1"/>
          </p:cNvPicPr>
          <p:nvPr/>
        </p:nvPicPr>
        <p:blipFill>
          <a:blip r:embed="rId3"/>
          <a:stretch>
            <a:fillRect/>
          </a:stretch>
        </p:blipFill>
        <p:spPr>
          <a:xfrm>
            <a:off x="6566136" y="1695597"/>
            <a:ext cx="5203900" cy="2375336"/>
          </a:xfrm>
          <a:prstGeom prst="rect">
            <a:avLst/>
          </a:prstGeom>
        </p:spPr>
      </p:pic>
      <p:pic>
        <p:nvPicPr>
          <p:cNvPr id="4" name="Picture 3"/>
          <p:cNvPicPr>
            <a:picLocks noChangeAspect="1"/>
          </p:cNvPicPr>
          <p:nvPr/>
        </p:nvPicPr>
        <p:blipFill>
          <a:blip r:embed="rId4"/>
          <a:stretch>
            <a:fillRect/>
          </a:stretch>
        </p:blipFill>
        <p:spPr>
          <a:xfrm>
            <a:off x="6566136" y="4237149"/>
            <a:ext cx="5203900" cy="2260520"/>
          </a:xfrm>
          <a:prstGeom prst="rect">
            <a:avLst/>
          </a:prstGeom>
        </p:spPr>
      </p:pic>
      <p:sp>
        <p:nvSpPr>
          <p:cNvPr id="5" name="Rectangle 4"/>
          <p:cNvSpPr/>
          <p:nvPr/>
        </p:nvSpPr>
        <p:spPr>
          <a:xfrm>
            <a:off x="680908" y="1529381"/>
            <a:ext cx="5885228" cy="5262979"/>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In the context of Random Forest modeling, "</a:t>
            </a:r>
            <a:r>
              <a:rPr lang="en-US" sz="1600" dirty="0" err="1">
                <a:latin typeface="Arial" panose="020B0604020202020204" pitchFamily="34" charset="0"/>
                <a:cs typeface="Arial" panose="020B0604020202020204" pitchFamily="34" charset="0"/>
              </a:rPr>
              <a:t>mtry</a:t>
            </a:r>
            <a:r>
              <a:rPr lang="en-US" sz="1600" dirty="0">
                <a:latin typeface="Arial" panose="020B0604020202020204" pitchFamily="34" charset="0"/>
                <a:cs typeface="Arial" panose="020B0604020202020204" pitchFamily="34" charset="0"/>
              </a:rPr>
              <a:t>" denotes the number of predictors utilized in fitting a new Decision Tree model. After multiple iterations, our analysis reveals that the algorithm selected an "</a:t>
            </a:r>
            <a:r>
              <a:rPr lang="en-US" sz="1600" dirty="0" err="1">
                <a:latin typeface="Arial" panose="020B0604020202020204" pitchFamily="34" charset="0"/>
                <a:cs typeface="Arial" panose="020B0604020202020204" pitchFamily="34" charset="0"/>
              </a:rPr>
              <a:t>mtry</a:t>
            </a:r>
            <a:r>
              <a:rPr lang="en-US" sz="1600" dirty="0">
                <a:latin typeface="Arial" panose="020B0604020202020204" pitchFamily="34" charset="0"/>
                <a:cs typeface="Arial" panose="020B0604020202020204" pitchFamily="34" charset="0"/>
              </a:rPr>
              <a:t>" value of 6, as it corresponds to the lowest Root Mean Square Error (RMSE), representing an estimate of model error.</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Random Forest incorporates its own cross-validation technique known as Out-Of-Bag (OOB) Error. This approach involves randomly segregating data and evaluating the model's performance on unseen data, akin to manual validation procedures. Consequently, the use of traditional cross-validation or train-test splitting techniques becomes unnecessary when employing Random Forest.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Despite Random Forest's model accuracy being assessed at 47.49%, which may seem relatively low, it represents an improvement compared to our initial linear regression model. This improvement, albeit modest, underscores the efficacy of Random Forest in capturing complex relationships within the data.</a:t>
            </a:r>
          </a:p>
        </p:txBody>
      </p:sp>
    </p:spTree>
    <p:extLst>
      <p:ext uri="{BB962C8B-B14F-4D97-AF65-F5344CB8AC3E}">
        <p14:creationId xmlns:p14="http://schemas.microsoft.com/office/powerpoint/2010/main" val="190031045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954107"/>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Model Evaluation RF Model</a:t>
            </a:r>
          </a:p>
          <a:p>
            <a:pPr algn="ctr"/>
            <a:r>
              <a:rPr lang="en-US" sz="2800" b="1" dirty="0">
                <a:solidFill>
                  <a:srgbClr val="00B0F0"/>
                </a:solidFill>
                <a:latin typeface="Times New Roman" panose="02020603050405020304" pitchFamily="18" charset="0"/>
                <a:cs typeface="Times New Roman" panose="02020603050405020304" pitchFamily="18" charset="0"/>
              </a:rPr>
              <a:t>Classification Model</a:t>
            </a:r>
          </a:p>
        </p:txBody>
      </p:sp>
      <p:sp>
        <p:nvSpPr>
          <p:cNvPr id="6" name="Rectangle 5"/>
          <p:cNvSpPr/>
          <p:nvPr/>
        </p:nvSpPr>
        <p:spPr>
          <a:xfrm>
            <a:off x="508773" y="1642872"/>
            <a:ext cx="5851301" cy="452431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algorithm's repeated iterations reveal that the optimal "</a:t>
            </a:r>
            <a:r>
              <a:rPr lang="en-US" dirty="0" err="1">
                <a:latin typeface="Times New Roman" panose="02020603050405020304" pitchFamily="18" charset="0"/>
                <a:cs typeface="Times New Roman" panose="02020603050405020304" pitchFamily="18" charset="0"/>
              </a:rPr>
              <a:t>mtry</a:t>
            </a:r>
            <a:r>
              <a:rPr lang="en-US" dirty="0">
                <a:latin typeface="Times New Roman" panose="02020603050405020304" pitchFamily="18" charset="0"/>
                <a:cs typeface="Times New Roman" panose="02020603050405020304" pitchFamily="18" charset="0"/>
              </a:rPr>
              <a:t>" value is 2, leading to the random selection of 2 predictors at each node of the Decision Tree until tree construction is finished. Additionally, as discussed earlier, Random Forest utilizes the Out-Of-Bag (OOB) technique to evaluate model performance with randomly sampled observations treated as unseen data. Notably, this evaluation unveils a remarkably low error rate of 18.69%, translating to an impressive accuracy of 81.31%. This standout performance represents the highest accuracy observed among all models examined thus far.</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6450226" y="1637354"/>
            <a:ext cx="5203900" cy="2599795"/>
          </a:xfrm>
          <a:prstGeom prst="rect">
            <a:avLst/>
          </a:prstGeom>
        </p:spPr>
      </p:pic>
      <p:pic>
        <p:nvPicPr>
          <p:cNvPr id="7" name="Picture 6"/>
          <p:cNvPicPr>
            <a:picLocks noChangeAspect="1"/>
          </p:cNvPicPr>
          <p:nvPr/>
        </p:nvPicPr>
        <p:blipFill>
          <a:blip r:embed="rId4"/>
          <a:stretch>
            <a:fillRect/>
          </a:stretch>
        </p:blipFill>
        <p:spPr>
          <a:xfrm>
            <a:off x="6450226" y="4345122"/>
            <a:ext cx="5203900" cy="2380424"/>
          </a:xfrm>
          <a:prstGeom prst="rect">
            <a:avLst/>
          </a:prstGeom>
        </p:spPr>
      </p:pic>
    </p:spTree>
    <p:extLst>
      <p:ext uri="{BB962C8B-B14F-4D97-AF65-F5344CB8AC3E}">
        <p14:creationId xmlns:p14="http://schemas.microsoft.com/office/powerpoint/2010/main" val="372737177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Model Evaluation RF Model</a:t>
            </a:r>
          </a:p>
        </p:txBody>
      </p:sp>
      <p:pic>
        <p:nvPicPr>
          <p:cNvPr id="2" name="Picture 1"/>
          <p:cNvPicPr>
            <a:picLocks noChangeAspect="1"/>
          </p:cNvPicPr>
          <p:nvPr/>
        </p:nvPicPr>
        <p:blipFill>
          <a:blip r:embed="rId3"/>
          <a:stretch>
            <a:fillRect/>
          </a:stretch>
        </p:blipFill>
        <p:spPr>
          <a:xfrm>
            <a:off x="6706548" y="1098494"/>
            <a:ext cx="4677428" cy="5366700"/>
          </a:xfrm>
          <a:prstGeom prst="rect">
            <a:avLst/>
          </a:prstGeom>
        </p:spPr>
      </p:pic>
      <p:sp>
        <p:nvSpPr>
          <p:cNvPr id="4" name="Rectangle 3"/>
          <p:cNvSpPr/>
          <p:nvPr/>
        </p:nvSpPr>
        <p:spPr>
          <a:xfrm>
            <a:off x="610548" y="1428001"/>
            <a:ext cx="6096000" cy="3416320"/>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With an impressive accuracy of 83.12% and a precision of 81.28%, the Random Forest model surpasses previous performance benchmarks, marking the first instance where any prediction models, be it regression or classification, achieve an accuracy rate exceeding 80%. This unequivocally positions Random Forest as one of the most reliable models for predicting target variables. In regression, the model demonstrates a capability to explain 47.49% of the target variable, leaving 52.51% attributed to predictors outside those utilized. However, in classification, its accuracy and precision metrics objectively outshine all other models, solidifying Random Forest as the top performer across both domains.</a:t>
            </a:r>
          </a:p>
        </p:txBody>
      </p:sp>
    </p:spTree>
    <p:extLst>
      <p:ext uri="{BB962C8B-B14F-4D97-AF65-F5344CB8AC3E}">
        <p14:creationId xmlns:p14="http://schemas.microsoft.com/office/powerpoint/2010/main" val="7606667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Comparing Models and Conclusions</a:t>
            </a:r>
          </a:p>
        </p:txBody>
      </p:sp>
      <p:sp>
        <p:nvSpPr>
          <p:cNvPr id="5" name="Rectangle 4"/>
          <p:cNvSpPr/>
          <p:nvPr/>
        </p:nvSpPr>
        <p:spPr>
          <a:xfrm>
            <a:off x="888643" y="1290401"/>
            <a:ext cx="10805374" cy="5078313"/>
          </a:xfrm>
          <a:prstGeom prst="rect">
            <a:avLst/>
          </a:prstGeom>
        </p:spPr>
        <p:txBody>
          <a:bodyPr wrap="square">
            <a:spAutoFit/>
          </a:bodyPr>
          <a:lstStyle/>
          <a:p>
            <a:endParaRPr lang="en-US" sz="1200" b="1" dirty="0">
              <a:solidFill>
                <a:srgbClr val="000000"/>
              </a:solidFill>
              <a:latin typeface="Times New Roman" panose="02020603050405020304" pitchFamily="18" charset="0"/>
              <a:cs typeface="Times New Roman" panose="02020603050405020304" pitchFamily="18" charset="0"/>
            </a:endParaRPr>
          </a:p>
          <a:p>
            <a:r>
              <a:rPr lang="en-US" sz="1200" b="1" dirty="0">
                <a:solidFill>
                  <a:srgbClr val="000000"/>
                </a:solidFill>
                <a:latin typeface="Times New Roman" panose="02020603050405020304" pitchFamily="18" charset="0"/>
                <a:cs typeface="Times New Roman" panose="02020603050405020304" pitchFamily="18" charset="0"/>
              </a:rPr>
              <a:t>Analysis Result:</a:t>
            </a:r>
          </a:p>
          <a:p>
            <a:r>
              <a:rPr lang="en-US" sz="1200" dirty="0">
                <a:solidFill>
                  <a:srgbClr val="000000"/>
                </a:solidFill>
                <a:latin typeface="Times New Roman" panose="02020603050405020304" pitchFamily="18" charset="0"/>
                <a:cs typeface="Times New Roman" panose="02020603050405020304" pitchFamily="18" charset="0"/>
              </a:rPr>
              <a:t>The exploration of the data we focused on in the Red Wine Quality data set show that there are multiple factors impacting the Quality of the wine, positively and negatively. </a:t>
            </a:r>
            <a:r>
              <a:rPr lang="en-US" sz="1200" dirty="0" err="1">
                <a:solidFill>
                  <a:srgbClr val="000000"/>
                </a:solidFill>
                <a:latin typeface="Times New Roman" panose="02020603050405020304" pitchFamily="18" charset="0"/>
                <a:cs typeface="Times New Roman" panose="02020603050405020304" pitchFamily="18" charset="0"/>
              </a:rPr>
              <a:t>WIth</a:t>
            </a:r>
            <a:r>
              <a:rPr lang="en-US" sz="1200" dirty="0">
                <a:solidFill>
                  <a:srgbClr val="000000"/>
                </a:solidFill>
                <a:latin typeface="Times New Roman" panose="02020603050405020304" pitchFamily="18" charset="0"/>
                <a:cs typeface="Times New Roman" panose="02020603050405020304" pitchFamily="18" charset="0"/>
              </a:rPr>
              <a:t> this particular analysis we saw that the clear outlier here is that high percentage of Alcohol correlates to high-quality wines. Following, it seems that high-quality wines have lower </a:t>
            </a:r>
            <a:r>
              <a:rPr lang="en-US" sz="1200" dirty="0" err="1">
                <a:solidFill>
                  <a:srgbClr val="000000"/>
                </a:solidFill>
                <a:latin typeface="Times New Roman" panose="02020603050405020304" pitchFamily="18" charset="0"/>
                <a:cs typeface="Times New Roman" panose="02020603050405020304" pitchFamily="18" charset="0"/>
              </a:rPr>
              <a:t>Volatile.Acidity</a:t>
            </a:r>
            <a:r>
              <a:rPr lang="en-US" sz="1200" dirty="0">
                <a:solidFill>
                  <a:srgbClr val="000000"/>
                </a:solidFill>
                <a:latin typeface="Times New Roman" panose="02020603050405020304" pitchFamily="18" charset="0"/>
                <a:cs typeface="Times New Roman" panose="02020603050405020304" pitchFamily="18" charset="0"/>
              </a:rPr>
              <a:t> which matches with our results. Change in </a:t>
            </a:r>
            <a:r>
              <a:rPr lang="en-US" sz="1200" dirty="0" err="1">
                <a:solidFill>
                  <a:srgbClr val="000000"/>
                </a:solidFill>
                <a:latin typeface="Times New Roman" panose="02020603050405020304" pitchFamily="18" charset="0"/>
                <a:cs typeface="Times New Roman" panose="02020603050405020304" pitchFamily="18" charset="0"/>
              </a:rPr>
              <a:t>Residual.Sugar</a:t>
            </a:r>
            <a:r>
              <a:rPr lang="en-US" sz="1200" dirty="0">
                <a:solidFill>
                  <a:srgbClr val="000000"/>
                </a:solidFill>
                <a:latin typeface="Times New Roman" panose="02020603050405020304" pitchFamily="18" charset="0"/>
                <a:cs typeface="Times New Roman" panose="02020603050405020304" pitchFamily="18" charset="0"/>
              </a:rPr>
              <a:t> had no effect on Quality and it didn’t seem to impact any other variable. As we saw the Quality levels of our wines are unbalanced which probably severely impacted our final results and we could say we were limited by it in grand scheme of things. This meant that more than 80%</a:t>
            </a:r>
          </a:p>
          <a:p>
            <a:r>
              <a:rPr lang="en-US" sz="1200" dirty="0">
                <a:solidFill>
                  <a:srgbClr val="000000"/>
                </a:solidFill>
                <a:latin typeface="Times New Roman" panose="02020603050405020304" pitchFamily="18" charset="0"/>
                <a:cs typeface="Times New Roman" panose="02020603050405020304" pitchFamily="18" charset="0"/>
              </a:rPr>
              <a:t> of the wine tested in this data set did not satisfy our </a:t>
            </a:r>
            <a:r>
              <a:rPr lang="en-US" sz="1200" dirty="0" err="1">
                <a:solidFill>
                  <a:srgbClr val="000000"/>
                </a:solidFill>
                <a:latin typeface="Times New Roman" panose="02020603050405020304" pitchFamily="18" charset="0"/>
                <a:cs typeface="Times New Roman" panose="02020603050405020304" pitchFamily="18" charset="0"/>
              </a:rPr>
              <a:t>Personal.Quality</a:t>
            </a:r>
            <a:r>
              <a:rPr lang="en-US" sz="1200" dirty="0">
                <a:solidFill>
                  <a:srgbClr val="000000"/>
                </a:solidFill>
                <a:latin typeface="Times New Roman" panose="02020603050405020304" pitchFamily="18" charset="0"/>
                <a:cs typeface="Times New Roman" panose="02020603050405020304" pitchFamily="18" charset="0"/>
              </a:rPr>
              <a:t> test. Also, as we saw at the beginning </a:t>
            </a:r>
            <a:r>
              <a:rPr lang="en-US" sz="1200" dirty="0" err="1">
                <a:solidFill>
                  <a:srgbClr val="000000"/>
                </a:solidFill>
                <a:latin typeface="Times New Roman" panose="02020603050405020304" pitchFamily="18" charset="0"/>
                <a:cs typeface="Times New Roman" panose="02020603050405020304" pitchFamily="18" charset="0"/>
              </a:rPr>
              <a:t>Free.Sulfur.Dioxide</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Total.Sulfur.Dioxide</a:t>
            </a:r>
            <a:r>
              <a:rPr lang="en-US" sz="1200" dirty="0">
                <a:solidFill>
                  <a:srgbClr val="000000"/>
                </a:solidFill>
                <a:latin typeface="Times New Roman" panose="02020603050405020304" pitchFamily="18" charset="0"/>
                <a:cs typeface="Times New Roman" panose="02020603050405020304" pitchFamily="18" charset="0"/>
              </a:rPr>
              <a:t> and Density weren’t balanced with the rest of the data, so this part of the data would need another further treatment. We can conclude that the levels of wine quality are based on personal taste of experts, but there are also factors like year of production, brew time, location, wine brand, etc. that could have an important impact to our data that we didn’t have access too.</a:t>
            </a:r>
          </a:p>
          <a:p>
            <a:endParaRPr lang="en-US" sz="1200" b="1" dirty="0">
              <a:solidFill>
                <a:srgbClr val="000000"/>
              </a:solidFill>
              <a:latin typeface="Times New Roman" panose="02020603050405020304" pitchFamily="18" charset="0"/>
              <a:cs typeface="Times New Roman" panose="02020603050405020304" pitchFamily="18" charset="0"/>
            </a:endParaRPr>
          </a:p>
          <a:p>
            <a:r>
              <a:rPr lang="en-US" sz="1200" b="1" dirty="0">
                <a:solidFill>
                  <a:srgbClr val="000000"/>
                </a:solidFill>
                <a:latin typeface="Times New Roman" panose="02020603050405020304" pitchFamily="18" charset="0"/>
                <a:cs typeface="Times New Roman" panose="02020603050405020304" pitchFamily="18" charset="0"/>
              </a:rPr>
              <a:t>Performance of Regression Models</a:t>
            </a:r>
          </a:p>
          <a:p>
            <a:pPr>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The Linear Regression Model, derived through both manual and stepwise approaches, yielded an adjusted R-squared metric of 44.59%. However, it failed one of the four required assumptions, indicating caution regarding its use due to heteroscedasticity.</a:t>
            </a:r>
          </a:p>
          <a:p>
            <a:pPr>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The Decision Tree Model exhibited errors in leaf nodes, making it unfit for estimating the numerical quality rating of red wine.</a:t>
            </a:r>
          </a:p>
          <a:p>
            <a:pPr>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The Random Forest Model, an ensemble of Decision Trees, showcased improvement with a 47.49% score in explaining quality. While resource usage might not be balanced for larger datasets or urgent inquiries, it stands out as one of the best regression models explored.</a:t>
            </a:r>
          </a:p>
          <a:p>
            <a:pPr>
              <a:buFont typeface="Arial" panose="020B0604020202020204" pitchFamily="34" charset="0"/>
              <a:buChar char="•"/>
            </a:pPr>
            <a:endParaRPr lang="en-US" sz="12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solidFill>
                  <a:srgbClr val="000000"/>
                </a:solidFill>
                <a:latin typeface="Times New Roman" panose="02020603050405020304" pitchFamily="18" charset="0"/>
                <a:cs typeface="Times New Roman" panose="02020603050405020304" pitchFamily="18" charset="0"/>
              </a:rPr>
              <a:t>Classification Models </a:t>
            </a:r>
            <a:r>
              <a:rPr lang="en-US" sz="1200" b="1" dirty="0" err="1">
                <a:solidFill>
                  <a:srgbClr val="000000"/>
                </a:solidFill>
                <a:latin typeface="Times New Roman" panose="02020603050405020304" pitchFamily="18" charset="0"/>
                <a:cs typeface="Times New Roman" panose="02020603050405020304" pitchFamily="18" charset="0"/>
              </a:rPr>
              <a:t>Performnce</a:t>
            </a:r>
            <a:endParaRPr lang="en-US" sz="1200" b="1"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The Decision Tree Model, known for its interpretability, achieved 75.00% accuracy and 79.35% precision. After some parameter tuning, a simpler alternative emerged, albeit with a slight sacrifice in accuracy and precision.</a:t>
            </a:r>
          </a:p>
          <a:p>
            <a:pPr>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The Random Forest Model outperformed all classification methods with 83.12% accuracy and 81.28% precision. However, its computational demands may not be suitable for urgent cases or resource-constrained scenarios.</a:t>
            </a:r>
          </a:p>
          <a:p>
            <a:pPr>
              <a:buFont typeface="Arial" panose="020B0604020202020204" pitchFamily="34" charset="0"/>
              <a:buChar char="•"/>
            </a:pPr>
            <a:endParaRPr lang="en-US" sz="1200" dirty="0">
              <a:solidFill>
                <a:srgbClr val="000000"/>
              </a:solidFill>
              <a:latin typeface="Times New Roman" panose="02020603050405020304" pitchFamily="18" charset="0"/>
              <a:cs typeface="Times New Roman" panose="02020603050405020304" pitchFamily="18" charset="0"/>
            </a:endParaRPr>
          </a:p>
          <a:p>
            <a:r>
              <a:rPr lang="en-US" sz="1200" b="1" dirty="0">
                <a:solidFill>
                  <a:srgbClr val="000000"/>
                </a:solidFill>
                <a:latin typeface="Times New Roman" panose="02020603050405020304" pitchFamily="18" charset="0"/>
                <a:cs typeface="Times New Roman" panose="02020603050405020304" pitchFamily="18" charset="0"/>
              </a:rPr>
              <a:t>Overall Conclusions</a:t>
            </a:r>
          </a:p>
          <a:p>
            <a:r>
              <a:rPr lang="en-US" sz="1200" dirty="0">
                <a:solidFill>
                  <a:srgbClr val="000000"/>
                </a:solidFill>
                <a:latin typeface="Times New Roman" panose="02020603050405020304" pitchFamily="18" charset="0"/>
                <a:cs typeface="Times New Roman" panose="02020603050405020304" pitchFamily="18" charset="0"/>
              </a:rPr>
              <a:t>- Random Forest emerges as a robust machine learning method, offering a balance between accuracy, precision, and resource utilization. Across various model comparisons, key predictors like Alcohol, Volatile Acidity, </a:t>
            </a:r>
            <a:r>
              <a:rPr lang="en-US" sz="1200" dirty="0" err="1">
                <a:solidFill>
                  <a:srgbClr val="000000"/>
                </a:solidFill>
                <a:latin typeface="Times New Roman" panose="02020603050405020304" pitchFamily="18" charset="0"/>
                <a:cs typeface="Times New Roman" panose="02020603050405020304" pitchFamily="18" charset="0"/>
              </a:rPr>
              <a:t>Sulphates</a:t>
            </a:r>
            <a:r>
              <a:rPr lang="en-US" sz="1200" dirty="0">
                <a:solidFill>
                  <a:srgbClr val="000000"/>
                </a:solidFill>
                <a:latin typeface="Times New Roman" panose="02020603050405020304" pitchFamily="18" charset="0"/>
                <a:cs typeface="Times New Roman" panose="02020603050405020304" pitchFamily="18" charset="0"/>
              </a:rPr>
              <a:t>, and Total Sulfur Dioxides emerged as crucial factors influencing red wine quality.</a:t>
            </a:r>
            <a:endParaRPr lang="en-US" sz="12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914824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0918" y="1179559"/>
            <a:ext cx="9504609" cy="5262979"/>
          </a:xfrm>
          <a:prstGeom prst="rect">
            <a:avLst/>
          </a:prstGeom>
        </p:spPr>
        <p:txBody>
          <a:bodyPr wrap="square">
            <a:spAutoFit/>
          </a:bodyPr>
          <a:lstStyle/>
          <a:p>
            <a:pPr marL="285750"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Dua</a:t>
            </a:r>
            <a:r>
              <a:rPr lang="en-US" sz="1600" dirty="0">
                <a:latin typeface="Arial" panose="020B0604020202020204" pitchFamily="34" charset="0"/>
                <a:cs typeface="Arial" panose="020B0604020202020204" pitchFamily="34" charset="0"/>
              </a:rPr>
              <a:t> and Graff (2017) and Malik (2019) and </a:t>
            </a:r>
            <a:r>
              <a:rPr lang="en-US" sz="1600" dirty="0" err="1">
                <a:latin typeface="Arial" panose="020B0604020202020204" pitchFamily="34" charset="0"/>
                <a:cs typeface="Arial" panose="020B0604020202020204" pitchFamily="34" charset="0"/>
              </a:rPr>
              <a:t>Griesemer</a:t>
            </a:r>
            <a:r>
              <a:rPr lang="en-US" sz="1600" dirty="0">
                <a:latin typeface="Arial" panose="020B0604020202020204" pitchFamily="34" charset="0"/>
                <a:cs typeface="Arial" panose="020B0604020202020204" pitchFamily="34" charset="0"/>
              </a:rPr>
              <a:t> (2019) and Hadley Wickham (2016) and Woods (2017) and Rashid (2015)</a:t>
            </a:r>
          </a:p>
          <a:p>
            <a:pPr marL="285750"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Dua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Dheeru</a:t>
            </a:r>
            <a:r>
              <a:rPr lang="en-US" sz="1600" dirty="0">
                <a:latin typeface="Arial" panose="020B0604020202020204" pitchFamily="34" charset="0"/>
                <a:cs typeface="Arial" panose="020B0604020202020204" pitchFamily="34" charset="0"/>
              </a:rPr>
              <a:t>, and Casey Graff. 2017. “UCI Machine Learning Repository.” University of California, Irvine, School of Information; Computer Sciences. http://archive.ics.uci.edu/ml.</a:t>
            </a:r>
          </a:p>
          <a:p>
            <a:pPr marL="285750"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Griesemer</a:t>
            </a:r>
            <a:r>
              <a:rPr lang="en-US" sz="1600" dirty="0">
                <a:latin typeface="Arial" panose="020B0604020202020204" pitchFamily="34" charset="0"/>
                <a:cs typeface="Arial" panose="020B0604020202020204" pitchFamily="34" charset="0"/>
              </a:rPr>
              <a:t>, Jeff. 2019. “Using r for Exploratory Data Analysis (EDA) — Analyzing Golf Stats.” https://towardsdatascience.com/using-r-for-exploratory-data-analysis-eda-analyzing-golf-stats-812b5feb077a.</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Hadley Wickham, Garrett </a:t>
            </a:r>
            <a:r>
              <a:rPr lang="en-US" sz="1600" dirty="0" err="1">
                <a:latin typeface="Arial" panose="020B0604020202020204" pitchFamily="34" charset="0"/>
                <a:cs typeface="Arial" panose="020B0604020202020204" pitchFamily="34" charset="0"/>
              </a:rPr>
              <a:t>Grolemund</a:t>
            </a:r>
            <a:r>
              <a:rPr lang="en-US" sz="1600" dirty="0">
                <a:latin typeface="Arial" panose="020B0604020202020204" pitchFamily="34" charset="0"/>
                <a:cs typeface="Arial" panose="020B0604020202020204" pitchFamily="34" charset="0"/>
              </a:rPr>
              <a:t>. 2016. “R for Data Science: Import, Tidy, Transform, Visualize, and Model Data. </a:t>
            </a:r>
            <a:r>
              <a:rPr lang="en-US" sz="1600" dirty="0" err="1">
                <a:latin typeface="Arial" panose="020B0604020202020204" pitchFamily="34" charset="0"/>
                <a:cs typeface="Arial" panose="020B0604020202020204" pitchFamily="34" charset="0"/>
              </a:rPr>
              <a:t>O’reilly</a:t>
            </a:r>
            <a:r>
              <a:rPr lang="en-US" sz="1600" dirty="0">
                <a:latin typeface="Arial" panose="020B0604020202020204" pitchFamily="34" charset="0"/>
                <a:cs typeface="Arial" panose="020B0604020202020204" pitchFamily="34" charset="0"/>
              </a:rPr>
              <a:t> Media.” https://books.google.si/books?id=I6y3DQAAQBAJ.</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Link, Rachael. 2019. “What Are Sulfites in Wine? Everything You Need to Know.” https://www.healthline.com/nutrition/sulfites-in-wine.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Malik, </a:t>
            </a:r>
            <a:r>
              <a:rPr lang="en-US" sz="1600" dirty="0" err="1">
                <a:latin typeface="Arial" panose="020B0604020202020204" pitchFamily="34" charset="0"/>
                <a:cs typeface="Arial" panose="020B0604020202020204" pitchFamily="34" charset="0"/>
              </a:rPr>
              <a:t>Samartha</a:t>
            </a:r>
            <a:r>
              <a:rPr lang="en-US" sz="1600" dirty="0">
                <a:latin typeface="Arial" panose="020B0604020202020204" pitchFamily="34" charset="0"/>
                <a:cs typeface="Arial" panose="020B0604020202020204" pitchFamily="34" charset="0"/>
              </a:rPr>
              <a:t>. 2019. “Data Analysis and </a:t>
            </a:r>
            <a:r>
              <a:rPr lang="en-US" sz="1600" dirty="0" err="1">
                <a:latin typeface="Arial" panose="020B0604020202020204" pitchFamily="34" charset="0"/>
                <a:cs typeface="Arial" panose="020B0604020202020204" pitchFamily="34" charset="0"/>
              </a:rPr>
              <a:t>Visualisations</a:t>
            </a:r>
            <a:r>
              <a:rPr lang="en-US" sz="1600" dirty="0">
                <a:latin typeface="Arial" panose="020B0604020202020204" pitchFamily="34" charset="0"/>
                <a:cs typeface="Arial" panose="020B0604020202020204" pitchFamily="34" charset="0"/>
              </a:rPr>
              <a:t> Using r.” https://towardsdatascience.com/data-analysis-and-visualisations-using-r-955a7e90f7dd.</a:t>
            </a:r>
          </a:p>
          <a:p>
            <a:pPr marL="285750"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Moroney</a:t>
            </a:r>
            <a:r>
              <a:rPr lang="en-US" sz="1600" dirty="0">
                <a:latin typeface="Arial" panose="020B0604020202020204" pitchFamily="34" charset="0"/>
                <a:cs typeface="Arial" panose="020B0604020202020204" pitchFamily="34" charset="0"/>
              </a:rPr>
              <a:t>, Maureen. 2018. “Total Sulfur Dioxide - Why It Matters, Too!” https://www.extension.iastate.edu/wine/total-sulfur-dioxide-why-it-matters-too.</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Rashid, </a:t>
            </a:r>
            <a:r>
              <a:rPr lang="en-US" sz="1600" dirty="0" err="1">
                <a:latin typeface="Arial" panose="020B0604020202020204" pitchFamily="34" charset="0"/>
                <a:cs typeface="Arial" panose="020B0604020202020204" pitchFamily="34" charset="0"/>
              </a:rPr>
              <a:t>Miadad</a:t>
            </a:r>
            <a:r>
              <a:rPr lang="en-US" sz="1600" dirty="0">
                <a:latin typeface="Arial" panose="020B0604020202020204" pitchFamily="34" charset="0"/>
                <a:cs typeface="Arial" panose="020B0604020202020204" pitchFamily="34" charset="0"/>
              </a:rPr>
              <a:t>. 2015. “Wine Quality Exploration.” http://rstudio-pubs-static.s3.amazonaws.com/80458_5000e31f84df449099a872ccf40747b7.html.</a:t>
            </a:r>
          </a:p>
          <a:p>
            <a:pPr marL="285750"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Savits</a:t>
            </a:r>
            <a:r>
              <a:rPr lang="en-US" sz="1600" dirty="0">
                <a:latin typeface="Arial" panose="020B0604020202020204" pitchFamily="34" charset="0"/>
                <a:cs typeface="Arial" panose="020B0604020202020204" pitchFamily="34" charset="0"/>
              </a:rPr>
              <a:t>, Jenny. 2019. “Sulfur Dioxide Measurement and Overestimation in Red Wine.” https://www.extension.iastate.edu/wine/sulfur-dioxide-measurement-and-overestimation-red-wine.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Woods, David. 2017. “R Correlation Tutorial.” https://www.datacamp.com/community/blog/r-correlation-tutorial.</a:t>
            </a:r>
          </a:p>
        </p:txBody>
      </p:sp>
      <p:sp>
        <p:nvSpPr>
          <p:cNvPr id="3" name="Rectangle 2"/>
          <p:cNvSpPr/>
          <p:nvPr/>
        </p:nvSpPr>
        <p:spPr>
          <a:xfrm>
            <a:off x="4409207" y="475376"/>
            <a:ext cx="2828717" cy="369332"/>
          </a:xfrm>
          <a:prstGeom prst="rect">
            <a:avLst/>
          </a:prstGeom>
        </p:spPr>
        <p:txBody>
          <a:bodyPr wrap="square">
            <a:spAutoFit/>
          </a:bodyPr>
          <a:lstStyle/>
          <a:p>
            <a:r>
              <a:rPr lang="en-US" dirty="0">
                <a:solidFill>
                  <a:srgbClr val="00B0F0"/>
                </a:solidFill>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388444405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文本框 11"/>
          <p:cNvSpPr txBox="1"/>
          <p:nvPr/>
        </p:nvSpPr>
        <p:spPr>
          <a:xfrm>
            <a:off x="6113389" y="2397947"/>
            <a:ext cx="5670142" cy="2062103"/>
          </a:xfrm>
          <a:prstGeom prst="rect">
            <a:avLst/>
          </a:prstGeom>
          <a:noFill/>
        </p:spPr>
        <p:txBody>
          <a:bodyPr wrap="none" rtlCol="0">
            <a:spAutoFit/>
          </a:bodyPr>
          <a:lstStyle/>
          <a:p>
            <a:pPr algn="dist">
              <a:spcBef>
                <a:spcPct val="0"/>
              </a:spcBef>
            </a:pPr>
            <a:r>
              <a:rPr lang="en-US" altLang="zh-CN" sz="8000" b="1" dirty="0">
                <a:solidFill>
                  <a:prstClr val="white"/>
                </a:solidFill>
                <a:latin typeface="Aharoni" panose="02010803020104030203" pitchFamily="2" charset="-79"/>
                <a:ea typeface="等线" panose="02010600030101010101" pitchFamily="2" charset="-122"/>
                <a:cs typeface="Aharoni" panose="02010803020104030203" pitchFamily="2" charset="-79"/>
                <a:sym typeface="+mn-lt"/>
              </a:rPr>
              <a:t>Thank You </a:t>
            </a:r>
          </a:p>
          <a:p>
            <a:pPr>
              <a:spcBef>
                <a:spcPct val="0"/>
              </a:spcBef>
            </a:pPr>
            <a:r>
              <a:rPr lang="en-US" altLang="zh-CN" sz="4800" b="1" dirty="0">
                <a:solidFill>
                  <a:prstClr val="white"/>
                </a:solidFill>
                <a:latin typeface="Aharoni" panose="02010803020104030203" pitchFamily="2" charset="-79"/>
                <a:ea typeface="等线" panose="02010600030101010101" pitchFamily="2" charset="-122"/>
                <a:cs typeface="Aharoni" panose="02010803020104030203" pitchFamily="2" charset="-79"/>
                <a:sym typeface="+mn-lt"/>
              </a:rPr>
              <a:t>    </a:t>
            </a:r>
            <a:endParaRPr lang="zh-CN" altLang="zh-CN" sz="4800" b="1" dirty="0">
              <a:solidFill>
                <a:prstClr val="white"/>
              </a:solidFill>
              <a:latin typeface="Aharoni" panose="02010803020104030203" pitchFamily="2" charset="-79"/>
              <a:ea typeface="等线" panose="02010600030101010101" pitchFamily="2" charset="-122"/>
              <a:cs typeface="Aharoni" panose="02010803020104030203" pitchFamily="2" charset="-79"/>
              <a:sym typeface="+mn-lt"/>
            </a:endParaRPr>
          </a:p>
        </p:txBody>
      </p:sp>
      <p:sp useBgFill="1">
        <p:nvSpPr>
          <p:cNvPr id="27" name="任意多边形: 形状 26"/>
          <p:cNvSpPr/>
          <p:nvPr/>
        </p:nvSpPr>
        <p:spPr>
          <a:xfrm>
            <a:off x="2411367" y="390048"/>
            <a:ext cx="3293552" cy="5986463"/>
          </a:xfrm>
          <a:custGeom>
            <a:avLst/>
            <a:gdLst>
              <a:gd name="connsiteX0" fmla="*/ 2963863 w 3293552"/>
              <a:gd name="connsiteY0" fmla="*/ 5698331 h 5986463"/>
              <a:gd name="connsiteX1" fmla="*/ 2963589 w 3293552"/>
              <a:gd name="connsiteY1" fmla="*/ 5699593 h 5986463"/>
              <a:gd name="connsiteX2" fmla="*/ 2960382 w 3293552"/>
              <a:gd name="connsiteY2" fmla="*/ 5698881 h 5986463"/>
              <a:gd name="connsiteX3" fmla="*/ 2947194 w 3293552"/>
              <a:gd name="connsiteY3" fmla="*/ 5695950 h 5986463"/>
              <a:gd name="connsiteX4" fmla="*/ 2960382 w 3293552"/>
              <a:gd name="connsiteY4" fmla="*/ 5698881 h 5986463"/>
              <a:gd name="connsiteX5" fmla="*/ 2939618 w 3293552"/>
              <a:gd name="connsiteY5" fmla="*/ 5702159 h 5986463"/>
              <a:gd name="connsiteX6" fmla="*/ 2939719 w 3293552"/>
              <a:gd name="connsiteY6" fmla="*/ 5702038 h 5986463"/>
              <a:gd name="connsiteX7" fmla="*/ 2947194 w 3293552"/>
              <a:gd name="connsiteY7" fmla="*/ 5695950 h 5986463"/>
              <a:gd name="connsiteX8" fmla="*/ 215358 w 3293552"/>
              <a:gd name="connsiteY8" fmla="*/ 5519135 h 5986463"/>
              <a:gd name="connsiteX9" fmla="*/ 217521 w 3293552"/>
              <a:gd name="connsiteY9" fmla="*/ 5524051 h 5986463"/>
              <a:gd name="connsiteX10" fmla="*/ 217625 w 3293552"/>
              <a:gd name="connsiteY10" fmla="*/ 5524330 h 5986463"/>
              <a:gd name="connsiteX11" fmla="*/ 218238 w 3293552"/>
              <a:gd name="connsiteY11" fmla="*/ 5527121 h 5986463"/>
              <a:gd name="connsiteX12" fmla="*/ 215358 w 3293552"/>
              <a:gd name="connsiteY12" fmla="*/ 5519135 h 5986463"/>
              <a:gd name="connsiteX13" fmla="*/ 1916113 w 3293552"/>
              <a:gd name="connsiteY13" fmla="*/ 4021931 h 5986463"/>
              <a:gd name="connsiteX14" fmla="*/ 1908969 w 3293552"/>
              <a:gd name="connsiteY14" fmla="*/ 4024313 h 5986463"/>
              <a:gd name="connsiteX15" fmla="*/ 1906588 w 3293552"/>
              <a:gd name="connsiteY15" fmla="*/ 4036219 h 5986463"/>
              <a:gd name="connsiteX16" fmla="*/ 1904206 w 3293552"/>
              <a:gd name="connsiteY16" fmla="*/ 4045744 h 5986463"/>
              <a:gd name="connsiteX17" fmla="*/ 1906588 w 3293552"/>
              <a:gd name="connsiteY17" fmla="*/ 4138613 h 5986463"/>
              <a:gd name="connsiteX18" fmla="*/ 1918494 w 3293552"/>
              <a:gd name="connsiteY18" fmla="*/ 4200525 h 5986463"/>
              <a:gd name="connsiteX19" fmla="*/ 1920875 w 3293552"/>
              <a:gd name="connsiteY19" fmla="*/ 4217194 h 5986463"/>
              <a:gd name="connsiteX20" fmla="*/ 1923256 w 3293552"/>
              <a:gd name="connsiteY20" fmla="*/ 4229100 h 5986463"/>
              <a:gd name="connsiteX21" fmla="*/ 1928019 w 3293552"/>
              <a:gd name="connsiteY21" fmla="*/ 4260056 h 5986463"/>
              <a:gd name="connsiteX22" fmla="*/ 1923256 w 3293552"/>
              <a:gd name="connsiteY22" fmla="*/ 4329113 h 5986463"/>
              <a:gd name="connsiteX23" fmla="*/ 1916113 w 3293552"/>
              <a:gd name="connsiteY23" fmla="*/ 4352925 h 5986463"/>
              <a:gd name="connsiteX24" fmla="*/ 1913731 w 3293552"/>
              <a:gd name="connsiteY24" fmla="*/ 4371975 h 5986463"/>
              <a:gd name="connsiteX25" fmla="*/ 1908969 w 3293552"/>
              <a:gd name="connsiteY25" fmla="*/ 4402931 h 5986463"/>
              <a:gd name="connsiteX26" fmla="*/ 1911350 w 3293552"/>
              <a:gd name="connsiteY26" fmla="*/ 4486275 h 5986463"/>
              <a:gd name="connsiteX27" fmla="*/ 1923256 w 3293552"/>
              <a:gd name="connsiteY27" fmla="*/ 4593431 h 5986463"/>
              <a:gd name="connsiteX28" fmla="*/ 1923256 w 3293552"/>
              <a:gd name="connsiteY28" fmla="*/ 4917281 h 5986463"/>
              <a:gd name="connsiteX29" fmla="*/ 1925343 w 3293552"/>
              <a:gd name="connsiteY29" fmla="*/ 5128019 h 5986463"/>
              <a:gd name="connsiteX30" fmla="*/ 1925346 w 3293552"/>
              <a:gd name="connsiteY30" fmla="*/ 5143140 h 5986463"/>
              <a:gd name="connsiteX31" fmla="*/ 1925122 w 3293552"/>
              <a:gd name="connsiteY31" fmla="*/ 5141308 h 5986463"/>
              <a:gd name="connsiteX32" fmla="*/ 1925349 w 3293552"/>
              <a:gd name="connsiteY32" fmla="*/ 5159406 h 5986463"/>
              <a:gd name="connsiteX33" fmla="*/ 1925346 w 3293552"/>
              <a:gd name="connsiteY33" fmla="*/ 5143140 h 5986463"/>
              <a:gd name="connsiteX34" fmla="*/ 1926049 w 3293552"/>
              <a:gd name="connsiteY34" fmla="*/ 5148872 h 5986463"/>
              <a:gd name="connsiteX35" fmla="*/ 1928019 w 3293552"/>
              <a:gd name="connsiteY35" fmla="*/ 5188744 h 5986463"/>
              <a:gd name="connsiteX36" fmla="*/ 1935163 w 3293552"/>
              <a:gd name="connsiteY36" fmla="*/ 5269706 h 5986463"/>
              <a:gd name="connsiteX37" fmla="*/ 1932781 w 3293552"/>
              <a:gd name="connsiteY37" fmla="*/ 5379244 h 5986463"/>
              <a:gd name="connsiteX38" fmla="*/ 1928019 w 3293552"/>
              <a:gd name="connsiteY38" fmla="*/ 5434013 h 5986463"/>
              <a:gd name="connsiteX39" fmla="*/ 1923256 w 3293552"/>
              <a:gd name="connsiteY39" fmla="*/ 5479256 h 5986463"/>
              <a:gd name="connsiteX40" fmla="*/ 1913731 w 3293552"/>
              <a:gd name="connsiteY40" fmla="*/ 5529263 h 5986463"/>
              <a:gd name="connsiteX41" fmla="*/ 1906588 w 3293552"/>
              <a:gd name="connsiteY41" fmla="*/ 5550694 h 5986463"/>
              <a:gd name="connsiteX42" fmla="*/ 1901825 w 3293552"/>
              <a:gd name="connsiteY42" fmla="*/ 5564981 h 5986463"/>
              <a:gd name="connsiteX43" fmla="*/ 1897063 w 3293552"/>
              <a:gd name="connsiteY43" fmla="*/ 5603081 h 5986463"/>
              <a:gd name="connsiteX44" fmla="*/ 1942306 w 3293552"/>
              <a:gd name="connsiteY44" fmla="*/ 5569744 h 5986463"/>
              <a:gd name="connsiteX45" fmla="*/ 1958975 w 3293552"/>
              <a:gd name="connsiteY45" fmla="*/ 5553075 h 5986463"/>
              <a:gd name="connsiteX46" fmla="*/ 1973263 w 3293552"/>
              <a:gd name="connsiteY46" fmla="*/ 5536406 h 5986463"/>
              <a:gd name="connsiteX47" fmla="*/ 2008981 w 3293552"/>
              <a:gd name="connsiteY47" fmla="*/ 5512594 h 5986463"/>
              <a:gd name="connsiteX48" fmla="*/ 2028031 w 3293552"/>
              <a:gd name="connsiteY48" fmla="*/ 5491163 h 5986463"/>
              <a:gd name="connsiteX49" fmla="*/ 2032794 w 3293552"/>
              <a:gd name="connsiteY49" fmla="*/ 5479256 h 5986463"/>
              <a:gd name="connsiteX50" fmla="*/ 2037556 w 3293552"/>
              <a:gd name="connsiteY50" fmla="*/ 5464969 h 5986463"/>
              <a:gd name="connsiteX51" fmla="*/ 2049463 w 3293552"/>
              <a:gd name="connsiteY51" fmla="*/ 5436394 h 5986463"/>
              <a:gd name="connsiteX52" fmla="*/ 2054225 w 3293552"/>
              <a:gd name="connsiteY52" fmla="*/ 5422106 h 5986463"/>
              <a:gd name="connsiteX53" fmla="*/ 2087563 w 3293552"/>
              <a:gd name="connsiteY53" fmla="*/ 5353050 h 5986463"/>
              <a:gd name="connsiteX54" fmla="*/ 2089944 w 3293552"/>
              <a:gd name="connsiteY54" fmla="*/ 5336381 h 5986463"/>
              <a:gd name="connsiteX55" fmla="*/ 2094706 w 3293552"/>
              <a:gd name="connsiteY55" fmla="*/ 5314950 h 5986463"/>
              <a:gd name="connsiteX56" fmla="*/ 2104231 w 3293552"/>
              <a:gd name="connsiteY56" fmla="*/ 5253038 h 5986463"/>
              <a:gd name="connsiteX57" fmla="*/ 2106613 w 3293552"/>
              <a:gd name="connsiteY57" fmla="*/ 5200650 h 5986463"/>
              <a:gd name="connsiteX58" fmla="*/ 2092325 w 3293552"/>
              <a:gd name="connsiteY58" fmla="*/ 5112544 h 5986463"/>
              <a:gd name="connsiteX59" fmla="*/ 2089944 w 3293552"/>
              <a:gd name="connsiteY59" fmla="*/ 5093494 h 5986463"/>
              <a:gd name="connsiteX60" fmla="*/ 2070894 w 3293552"/>
              <a:gd name="connsiteY60" fmla="*/ 5031581 h 5986463"/>
              <a:gd name="connsiteX61" fmla="*/ 2068513 w 3293552"/>
              <a:gd name="connsiteY61" fmla="*/ 4995863 h 5986463"/>
              <a:gd name="connsiteX62" fmla="*/ 2066131 w 3293552"/>
              <a:gd name="connsiteY62" fmla="*/ 4976813 h 5986463"/>
              <a:gd name="connsiteX63" fmla="*/ 2063750 w 3293552"/>
              <a:gd name="connsiteY63" fmla="*/ 4950619 h 5986463"/>
              <a:gd name="connsiteX64" fmla="*/ 2068513 w 3293552"/>
              <a:gd name="connsiteY64" fmla="*/ 4874419 h 5986463"/>
              <a:gd name="connsiteX65" fmla="*/ 2082800 w 3293552"/>
              <a:gd name="connsiteY65" fmla="*/ 4819650 h 5986463"/>
              <a:gd name="connsiteX66" fmla="*/ 2080419 w 3293552"/>
              <a:gd name="connsiteY66" fmla="*/ 4714875 h 5986463"/>
              <a:gd name="connsiteX67" fmla="*/ 2068513 w 3293552"/>
              <a:gd name="connsiteY67" fmla="*/ 4648200 h 5986463"/>
              <a:gd name="connsiteX68" fmla="*/ 2066131 w 3293552"/>
              <a:gd name="connsiteY68" fmla="*/ 4622006 h 5986463"/>
              <a:gd name="connsiteX69" fmla="*/ 2058988 w 3293552"/>
              <a:gd name="connsiteY69" fmla="*/ 4588669 h 5986463"/>
              <a:gd name="connsiteX70" fmla="*/ 2056606 w 3293552"/>
              <a:gd name="connsiteY70" fmla="*/ 4572000 h 5986463"/>
              <a:gd name="connsiteX71" fmla="*/ 2061369 w 3293552"/>
              <a:gd name="connsiteY71" fmla="*/ 4476750 h 5986463"/>
              <a:gd name="connsiteX72" fmla="*/ 2063750 w 3293552"/>
              <a:gd name="connsiteY72" fmla="*/ 4460081 h 5986463"/>
              <a:gd name="connsiteX73" fmla="*/ 2070894 w 3293552"/>
              <a:gd name="connsiteY73" fmla="*/ 4410075 h 5986463"/>
              <a:gd name="connsiteX74" fmla="*/ 2073275 w 3293552"/>
              <a:gd name="connsiteY74" fmla="*/ 4400550 h 5986463"/>
              <a:gd name="connsiteX75" fmla="*/ 2080419 w 3293552"/>
              <a:gd name="connsiteY75" fmla="*/ 4329113 h 5986463"/>
              <a:gd name="connsiteX76" fmla="*/ 2078038 w 3293552"/>
              <a:gd name="connsiteY76" fmla="*/ 4264819 h 5986463"/>
              <a:gd name="connsiteX77" fmla="*/ 2070894 w 3293552"/>
              <a:gd name="connsiteY77" fmla="*/ 4236244 h 5986463"/>
              <a:gd name="connsiteX78" fmla="*/ 2066131 w 3293552"/>
              <a:gd name="connsiteY78" fmla="*/ 4219575 h 5986463"/>
              <a:gd name="connsiteX79" fmla="*/ 2054225 w 3293552"/>
              <a:gd name="connsiteY79" fmla="*/ 4193381 h 5986463"/>
              <a:gd name="connsiteX80" fmla="*/ 2047081 w 3293552"/>
              <a:gd name="connsiteY80" fmla="*/ 4171950 h 5986463"/>
              <a:gd name="connsiteX81" fmla="*/ 2035175 w 3293552"/>
              <a:gd name="connsiteY81" fmla="*/ 4140994 h 5986463"/>
              <a:gd name="connsiteX82" fmla="*/ 2016125 w 3293552"/>
              <a:gd name="connsiteY82" fmla="*/ 4112419 h 5986463"/>
              <a:gd name="connsiteX83" fmla="*/ 2008981 w 3293552"/>
              <a:gd name="connsiteY83" fmla="*/ 4105275 h 5986463"/>
              <a:gd name="connsiteX84" fmla="*/ 1989931 w 3293552"/>
              <a:gd name="connsiteY84" fmla="*/ 4081463 h 5986463"/>
              <a:gd name="connsiteX85" fmla="*/ 1975644 w 3293552"/>
              <a:gd name="connsiteY85" fmla="*/ 4064794 h 5986463"/>
              <a:gd name="connsiteX86" fmla="*/ 1966119 w 3293552"/>
              <a:gd name="connsiteY86" fmla="*/ 4055269 h 5986463"/>
              <a:gd name="connsiteX87" fmla="*/ 1954213 w 3293552"/>
              <a:gd name="connsiteY87" fmla="*/ 4045744 h 5986463"/>
              <a:gd name="connsiteX88" fmla="*/ 1947069 w 3293552"/>
              <a:gd name="connsiteY88" fmla="*/ 4038600 h 5986463"/>
              <a:gd name="connsiteX89" fmla="*/ 1935163 w 3293552"/>
              <a:gd name="connsiteY89" fmla="*/ 4033838 h 5986463"/>
              <a:gd name="connsiteX90" fmla="*/ 1928019 w 3293552"/>
              <a:gd name="connsiteY90" fmla="*/ 4029075 h 5986463"/>
              <a:gd name="connsiteX91" fmla="*/ 1916113 w 3293552"/>
              <a:gd name="connsiteY91" fmla="*/ 4021931 h 5986463"/>
              <a:gd name="connsiteX92" fmla="*/ 913130 w 3293552"/>
              <a:gd name="connsiteY92" fmla="*/ 0 h 5986463"/>
              <a:gd name="connsiteX93" fmla="*/ 1096010 w 3293552"/>
              <a:gd name="connsiteY93" fmla="*/ 19050 h 5986463"/>
              <a:gd name="connsiteX94" fmla="*/ 1160780 w 3293552"/>
              <a:gd name="connsiteY94" fmla="*/ 34290 h 5986463"/>
              <a:gd name="connsiteX95" fmla="*/ 1271270 w 3293552"/>
              <a:gd name="connsiteY95" fmla="*/ 30480 h 5986463"/>
              <a:gd name="connsiteX96" fmla="*/ 1304370 w 3293552"/>
              <a:gd name="connsiteY96" fmla="*/ 26802 h 5986463"/>
              <a:gd name="connsiteX97" fmla="*/ 1312531 w 3293552"/>
              <a:gd name="connsiteY97" fmla="*/ 32168 h 5986463"/>
              <a:gd name="connsiteX98" fmla="*/ 1325526 w 3293552"/>
              <a:gd name="connsiteY98" fmla="*/ 51395 h 5986463"/>
              <a:gd name="connsiteX99" fmla="*/ 1364512 w 3293552"/>
              <a:gd name="connsiteY99" fmla="*/ 128300 h 5986463"/>
              <a:gd name="connsiteX100" fmla="*/ 1371009 w 3293552"/>
              <a:gd name="connsiteY100" fmla="*/ 455148 h 5986463"/>
              <a:gd name="connsiteX101" fmla="*/ 1384005 w 3293552"/>
              <a:gd name="connsiteY101" fmla="*/ 525645 h 5986463"/>
              <a:gd name="connsiteX102" fmla="*/ 1390503 w 3293552"/>
              <a:gd name="connsiteY102" fmla="*/ 589733 h 5986463"/>
              <a:gd name="connsiteX103" fmla="*/ 1403498 w 3293552"/>
              <a:gd name="connsiteY103" fmla="*/ 634594 h 5986463"/>
              <a:gd name="connsiteX104" fmla="*/ 1409996 w 3293552"/>
              <a:gd name="connsiteY104" fmla="*/ 679455 h 5986463"/>
              <a:gd name="connsiteX105" fmla="*/ 1415488 w 3293552"/>
              <a:gd name="connsiteY105" fmla="*/ 695706 h 5986463"/>
              <a:gd name="connsiteX106" fmla="*/ 1406994 w 3293552"/>
              <a:gd name="connsiteY106" fmla="*/ 730261 h 5986463"/>
              <a:gd name="connsiteX107" fmla="*/ 1400810 w 3293552"/>
              <a:gd name="connsiteY107" fmla="*/ 769620 h 5986463"/>
              <a:gd name="connsiteX108" fmla="*/ 1397000 w 3293552"/>
              <a:gd name="connsiteY108" fmla="*/ 803910 h 5986463"/>
              <a:gd name="connsiteX109" fmla="*/ 1389380 w 3293552"/>
              <a:gd name="connsiteY109" fmla="*/ 861060 h 5986463"/>
              <a:gd name="connsiteX110" fmla="*/ 1377950 w 3293552"/>
              <a:gd name="connsiteY110" fmla="*/ 994410 h 5986463"/>
              <a:gd name="connsiteX111" fmla="*/ 1385570 w 3293552"/>
              <a:gd name="connsiteY111" fmla="*/ 1051560 h 5986463"/>
              <a:gd name="connsiteX112" fmla="*/ 1397000 w 3293552"/>
              <a:gd name="connsiteY112" fmla="*/ 1066800 h 5986463"/>
              <a:gd name="connsiteX113" fmla="*/ 1410936 w 3293552"/>
              <a:gd name="connsiteY113" fmla="*/ 1069269 h 5986463"/>
              <a:gd name="connsiteX114" fmla="*/ 1413444 w 3293552"/>
              <a:gd name="connsiteY114" fmla="*/ 1070716 h 5986463"/>
              <a:gd name="connsiteX115" fmla="*/ 1403498 w 3293552"/>
              <a:gd name="connsiteY115" fmla="*/ 1134479 h 5986463"/>
              <a:gd name="connsiteX116" fmla="*/ 1455479 w 3293552"/>
              <a:gd name="connsiteY116" fmla="*/ 1121661 h 5986463"/>
              <a:gd name="connsiteX117" fmla="*/ 1476216 w 3293552"/>
              <a:gd name="connsiteY117" fmla="*/ 1111435 h 5986463"/>
              <a:gd name="connsiteX118" fmla="*/ 1481082 w 3293552"/>
              <a:gd name="connsiteY118" fmla="*/ 1111947 h 5986463"/>
              <a:gd name="connsiteX119" fmla="*/ 1614170 w 3293552"/>
              <a:gd name="connsiteY119" fmla="*/ 1108710 h 5986463"/>
              <a:gd name="connsiteX120" fmla="*/ 1671320 w 3293552"/>
              <a:gd name="connsiteY120" fmla="*/ 1093470 h 5986463"/>
              <a:gd name="connsiteX121" fmla="*/ 1686560 w 3293552"/>
              <a:gd name="connsiteY121" fmla="*/ 1089660 h 5986463"/>
              <a:gd name="connsiteX122" fmla="*/ 1728470 w 3293552"/>
              <a:gd name="connsiteY122" fmla="*/ 1078230 h 5986463"/>
              <a:gd name="connsiteX123" fmla="*/ 1816100 w 3293552"/>
              <a:gd name="connsiteY123" fmla="*/ 1074420 h 5986463"/>
              <a:gd name="connsiteX124" fmla="*/ 1911350 w 3293552"/>
              <a:gd name="connsiteY124" fmla="*/ 1066800 h 5986463"/>
              <a:gd name="connsiteX125" fmla="*/ 2014220 w 3293552"/>
              <a:gd name="connsiteY125" fmla="*/ 1059180 h 5986463"/>
              <a:gd name="connsiteX126" fmla="*/ 2223770 w 3293552"/>
              <a:gd name="connsiteY126" fmla="*/ 1055370 h 5986463"/>
              <a:gd name="connsiteX127" fmla="*/ 2353310 w 3293552"/>
              <a:gd name="connsiteY127" fmla="*/ 1062990 h 5986463"/>
              <a:gd name="connsiteX128" fmla="*/ 2437130 w 3293552"/>
              <a:gd name="connsiteY128" fmla="*/ 1066800 h 5986463"/>
              <a:gd name="connsiteX129" fmla="*/ 2616200 w 3293552"/>
              <a:gd name="connsiteY129" fmla="*/ 1070610 h 5986463"/>
              <a:gd name="connsiteX130" fmla="*/ 2631440 w 3293552"/>
              <a:gd name="connsiteY130" fmla="*/ 1074420 h 5986463"/>
              <a:gd name="connsiteX131" fmla="*/ 2829560 w 3293552"/>
              <a:gd name="connsiteY131" fmla="*/ 1093470 h 5986463"/>
              <a:gd name="connsiteX132" fmla="*/ 2894330 w 3293552"/>
              <a:gd name="connsiteY132" fmla="*/ 1097280 h 5986463"/>
              <a:gd name="connsiteX133" fmla="*/ 2971873 w 3293552"/>
              <a:gd name="connsiteY133" fmla="*/ 1095665 h 5986463"/>
              <a:gd name="connsiteX134" fmla="*/ 2976360 w 3293552"/>
              <a:gd name="connsiteY134" fmla="*/ 1101922 h 5986463"/>
              <a:gd name="connsiteX135" fmla="*/ 2982433 w 3293552"/>
              <a:gd name="connsiteY135" fmla="*/ 1128070 h 5986463"/>
              <a:gd name="connsiteX136" fmla="*/ 3003620 w 3293552"/>
              <a:gd name="connsiteY136" fmla="*/ 1188526 h 5986463"/>
              <a:gd name="connsiteX137" fmla="*/ 3002029 w 3293552"/>
              <a:gd name="connsiteY137" fmla="*/ 1185872 h 5986463"/>
              <a:gd name="connsiteX138" fmla="*/ 3000337 w 3293552"/>
              <a:gd name="connsiteY138" fmla="*/ 1182377 h 5986463"/>
              <a:gd name="connsiteX139" fmla="*/ 3001765 w 3293552"/>
              <a:gd name="connsiteY139" fmla="*/ 1185432 h 5986463"/>
              <a:gd name="connsiteX140" fmla="*/ 3002029 w 3293552"/>
              <a:gd name="connsiteY140" fmla="*/ 1185872 h 5986463"/>
              <a:gd name="connsiteX141" fmla="*/ 3002265 w 3293552"/>
              <a:gd name="connsiteY141" fmla="*/ 1186360 h 5986463"/>
              <a:gd name="connsiteX142" fmla="*/ 3027916 w 3293552"/>
              <a:gd name="connsiteY142" fmla="*/ 1243428 h 5986463"/>
              <a:gd name="connsiteX143" fmla="*/ 3099391 w 3293552"/>
              <a:gd name="connsiteY143" fmla="*/ 1416465 h 5986463"/>
              <a:gd name="connsiteX144" fmla="*/ 3138377 w 3293552"/>
              <a:gd name="connsiteY144" fmla="*/ 1506188 h 5986463"/>
              <a:gd name="connsiteX145" fmla="*/ 3144875 w 3293552"/>
              <a:gd name="connsiteY145" fmla="*/ 1563867 h 5986463"/>
              <a:gd name="connsiteX146" fmla="*/ 3170865 w 3293552"/>
              <a:gd name="connsiteY146" fmla="*/ 1781766 h 5986463"/>
              <a:gd name="connsiteX147" fmla="*/ 3157870 w 3293552"/>
              <a:gd name="connsiteY147" fmla="*/ 2082978 h 5986463"/>
              <a:gd name="connsiteX148" fmla="*/ 3170865 w 3293552"/>
              <a:gd name="connsiteY148" fmla="*/ 2204745 h 5986463"/>
              <a:gd name="connsiteX149" fmla="*/ 3190358 w 3293552"/>
              <a:gd name="connsiteY149" fmla="*/ 2275242 h 5986463"/>
              <a:gd name="connsiteX150" fmla="*/ 3242340 w 3293552"/>
              <a:gd name="connsiteY150" fmla="*/ 2480323 h 5986463"/>
              <a:gd name="connsiteX151" fmla="*/ 3281326 w 3293552"/>
              <a:gd name="connsiteY151" fmla="*/ 2582863 h 5986463"/>
              <a:gd name="connsiteX152" fmla="*/ 3274828 w 3293552"/>
              <a:gd name="connsiteY152" fmla="*/ 2916120 h 5986463"/>
              <a:gd name="connsiteX153" fmla="*/ 3164368 w 3293552"/>
              <a:gd name="connsiteY153" fmla="*/ 3127609 h 5986463"/>
              <a:gd name="connsiteX154" fmla="*/ 3125382 w 3293552"/>
              <a:gd name="connsiteY154" fmla="*/ 3166062 h 5986463"/>
              <a:gd name="connsiteX155" fmla="*/ 3112386 w 3293552"/>
              <a:gd name="connsiteY155" fmla="*/ 3230150 h 5986463"/>
              <a:gd name="connsiteX156" fmla="*/ 3086395 w 3293552"/>
              <a:gd name="connsiteY156" fmla="*/ 3294238 h 5986463"/>
              <a:gd name="connsiteX157" fmla="*/ 3066902 w 3293552"/>
              <a:gd name="connsiteY157" fmla="*/ 3377552 h 5986463"/>
              <a:gd name="connsiteX158" fmla="*/ 3060405 w 3293552"/>
              <a:gd name="connsiteY158" fmla="*/ 3409596 h 5986463"/>
              <a:gd name="connsiteX159" fmla="*/ 3008423 w 3293552"/>
              <a:gd name="connsiteY159" fmla="*/ 3537771 h 5986463"/>
              <a:gd name="connsiteX160" fmla="*/ 2975935 w 3293552"/>
              <a:gd name="connsiteY160" fmla="*/ 3576224 h 5986463"/>
              <a:gd name="connsiteX161" fmla="*/ 2897963 w 3293552"/>
              <a:gd name="connsiteY161" fmla="*/ 3633903 h 5986463"/>
              <a:gd name="connsiteX162" fmla="*/ 2845982 w 3293552"/>
              <a:gd name="connsiteY162" fmla="*/ 3672356 h 5986463"/>
              <a:gd name="connsiteX163" fmla="*/ 2813493 w 3293552"/>
              <a:gd name="connsiteY163" fmla="*/ 3678764 h 5986463"/>
              <a:gd name="connsiteX164" fmla="*/ 2651051 w 3293552"/>
              <a:gd name="connsiteY164" fmla="*/ 3813349 h 5986463"/>
              <a:gd name="connsiteX165" fmla="*/ 2560084 w 3293552"/>
              <a:gd name="connsiteY165" fmla="*/ 3877436 h 5986463"/>
              <a:gd name="connsiteX166" fmla="*/ 2534093 w 3293552"/>
              <a:gd name="connsiteY166" fmla="*/ 3909480 h 5986463"/>
              <a:gd name="connsiteX167" fmla="*/ 2475614 w 3293552"/>
              <a:gd name="connsiteY167" fmla="*/ 3960751 h 5986463"/>
              <a:gd name="connsiteX168" fmla="*/ 2417135 w 3293552"/>
              <a:gd name="connsiteY168" fmla="*/ 4024838 h 5986463"/>
              <a:gd name="connsiteX169" fmla="*/ 2371651 w 3293552"/>
              <a:gd name="connsiteY169" fmla="*/ 4076109 h 5986463"/>
              <a:gd name="connsiteX170" fmla="*/ 2293679 w 3293552"/>
              <a:gd name="connsiteY170" fmla="*/ 4159423 h 5986463"/>
              <a:gd name="connsiteX171" fmla="*/ 2267688 w 3293552"/>
              <a:gd name="connsiteY171" fmla="*/ 4204284 h 5986463"/>
              <a:gd name="connsiteX172" fmla="*/ 2261191 w 3293552"/>
              <a:gd name="connsiteY172" fmla="*/ 4274781 h 5986463"/>
              <a:gd name="connsiteX173" fmla="*/ 2254693 w 3293552"/>
              <a:gd name="connsiteY173" fmla="*/ 4409365 h 5986463"/>
              <a:gd name="connsiteX174" fmla="*/ 2235200 w 3293552"/>
              <a:gd name="connsiteY174" fmla="*/ 4774666 h 5986463"/>
              <a:gd name="connsiteX175" fmla="*/ 2215707 w 3293552"/>
              <a:gd name="connsiteY175" fmla="*/ 5005382 h 5986463"/>
              <a:gd name="connsiteX176" fmla="*/ 2218232 w 3293552"/>
              <a:gd name="connsiteY176" fmla="*/ 5021443 h 5986463"/>
              <a:gd name="connsiteX177" fmla="*/ 2221450 w 3293552"/>
              <a:gd name="connsiteY177" fmla="*/ 5034387 h 5986463"/>
              <a:gd name="connsiteX178" fmla="*/ 2228056 w 3293552"/>
              <a:gd name="connsiteY178" fmla="*/ 5098256 h 5986463"/>
              <a:gd name="connsiteX179" fmla="*/ 2230438 w 3293552"/>
              <a:gd name="connsiteY179" fmla="*/ 5124450 h 5986463"/>
              <a:gd name="connsiteX180" fmla="*/ 2232819 w 3293552"/>
              <a:gd name="connsiteY180" fmla="*/ 5141119 h 5986463"/>
              <a:gd name="connsiteX181" fmla="*/ 2235200 w 3293552"/>
              <a:gd name="connsiteY181" fmla="*/ 5169694 h 5986463"/>
              <a:gd name="connsiteX182" fmla="*/ 2242344 w 3293552"/>
              <a:gd name="connsiteY182" fmla="*/ 5214938 h 5986463"/>
              <a:gd name="connsiteX183" fmla="*/ 2244725 w 3293552"/>
              <a:gd name="connsiteY183" fmla="*/ 5238750 h 5986463"/>
              <a:gd name="connsiteX184" fmla="*/ 2251869 w 3293552"/>
              <a:gd name="connsiteY184" fmla="*/ 5281613 h 5986463"/>
              <a:gd name="connsiteX185" fmla="*/ 2256631 w 3293552"/>
              <a:gd name="connsiteY185" fmla="*/ 5300663 h 5986463"/>
              <a:gd name="connsiteX186" fmla="*/ 2266156 w 3293552"/>
              <a:gd name="connsiteY186" fmla="*/ 5350669 h 5986463"/>
              <a:gd name="connsiteX187" fmla="*/ 2273300 w 3293552"/>
              <a:gd name="connsiteY187" fmla="*/ 5369719 h 5986463"/>
              <a:gd name="connsiteX188" fmla="*/ 2278063 w 3293552"/>
              <a:gd name="connsiteY188" fmla="*/ 5388769 h 5986463"/>
              <a:gd name="connsiteX189" fmla="*/ 2282825 w 3293552"/>
              <a:gd name="connsiteY189" fmla="*/ 5398294 h 5986463"/>
              <a:gd name="connsiteX190" fmla="*/ 2289969 w 3293552"/>
              <a:gd name="connsiteY190" fmla="*/ 5414963 h 5986463"/>
              <a:gd name="connsiteX191" fmla="*/ 2294731 w 3293552"/>
              <a:gd name="connsiteY191" fmla="*/ 5429250 h 5986463"/>
              <a:gd name="connsiteX192" fmla="*/ 2309019 w 3293552"/>
              <a:gd name="connsiteY192" fmla="*/ 5464969 h 5986463"/>
              <a:gd name="connsiteX193" fmla="*/ 2313781 w 3293552"/>
              <a:gd name="connsiteY193" fmla="*/ 5481638 h 5986463"/>
              <a:gd name="connsiteX194" fmla="*/ 2328069 w 3293552"/>
              <a:gd name="connsiteY194" fmla="*/ 5514975 h 5986463"/>
              <a:gd name="connsiteX195" fmla="*/ 2330450 w 3293552"/>
              <a:gd name="connsiteY195" fmla="*/ 5522119 h 5986463"/>
              <a:gd name="connsiteX196" fmla="*/ 2339975 w 3293552"/>
              <a:gd name="connsiteY196" fmla="*/ 5534025 h 5986463"/>
              <a:gd name="connsiteX197" fmla="*/ 2344738 w 3293552"/>
              <a:gd name="connsiteY197" fmla="*/ 5541169 h 5986463"/>
              <a:gd name="connsiteX198" fmla="*/ 2368550 w 3293552"/>
              <a:gd name="connsiteY198" fmla="*/ 5562600 h 5986463"/>
              <a:gd name="connsiteX199" fmla="*/ 2378075 w 3293552"/>
              <a:gd name="connsiteY199" fmla="*/ 5572125 h 5986463"/>
              <a:gd name="connsiteX200" fmla="*/ 2385219 w 3293552"/>
              <a:gd name="connsiteY200" fmla="*/ 5574506 h 5986463"/>
              <a:gd name="connsiteX201" fmla="*/ 2399506 w 3293552"/>
              <a:gd name="connsiteY201" fmla="*/ 5581650 h 5986463"/>
              <a:gd name="connsiteX202" fmla="*/ 2447131 w 3293552"/>
              <a:gd name="connsiteY202" fmla="*/ 5603081 h 5986463"/>
              <a:gd name="connsiteX203" fmla="*/ 2451084 w 3293552"/>
              <a:gd name="connsiteY203" fmla="*/ 5604386 h 5986463"/>
              <a:gd name="connsiteX204" fmla="*/ 2456121 w 3293552"/>
              <a:gd name="connsiteY204" fmla="*/ 5607807 h 5986463"/>
              <a:gd name="connsiteX205" fmla="*/ 2458485 w 3293552"/>
              <a:gd name="connsiteY205" fmla="*/ 5609040 h 5986463"/>
              <a:gd name="connsiteX206" fmla="*/ 2468563 w 3293552"/>
              <a:gd name="connsiteY206" fmla="*/ 5614988 h 5986463"/>
              <a:gd name="connsiteX207" fmla="*/ 2472943 w 3293552"/>
              <a:gd name="connsiteY207" fmla="*/ 5616581 h 5986463"/>
              <a:gd name="connsiteX208" fmla="*/ 2476631 w 3293552"/>
              <a:gd name="connsiteY208" fmla="*/ 5618504 h 5986463"/>
              <a:gd name="connsiteX209" fmla="*/ 2486969 w 3293552"/>
              <a:gd name="connsiteY209" fmla="*/ 5622760 h 5986463"/>
              <a:gd name="connsiteX210" fmla="*/ 2488835 w 3293552"/>
              <a:gd name="connsiteY210" fmla="*/ 5622360 h 5986463"/>
              <a:gd name="connsiteX211" fmla="*/ 2494756 w 3293552"/>
              <a:gd name="connsiteY211" fmla="*/ 5624513 h 5986463"/>
              <a:gd name="connsiteX212" fmla="*/ 2498948 w 3293552"/>
              <a:gd name="connsiteY212" fmla="*/ 5626609 h 5986463"/>
              <a:gd name="connsiteX213" fmla="*/ 2507339 w 3293552"/>
              <a:gd name="connsiteY213" fmla="*/ 5632873 h 5986463"/>
              <a:gd name="connsiteX214" fmla="*/ 2519600 w 3293552"/>
              <a:gd name="connsiteY214" fmla="*/ 5633600 h 5986463"/>
              <a:gd name="connsiteX215" fmla="*/ 2528094 w 3293552"/>
              <a:gd name="connsiteY215" fmla="*/ 5634038 h 5986463"/>
              <a:gd name="connsiteX216" fmla="*/ 2529062 w 3293552"/>
              <a:gd name="connsiteY216" fmla="*/ 5634591 h 5986463"/>
              <a:gd name="connsiteX217" fmla="*/ 2531156 w 3293552"/>
              <a:gd name="connsiteY217" fmla="*/ 5634706 h 5986463"/>
              <a:gd name="connsiteX218" fmla="*/ 2544047 w 3293552"/>
              <a:gd name="connsiteY218" fmla="*/ 5637515 h 5986463"/>
              <a:gd name="connsiteX219" fmla="*/ 2578100 w 3293552"/>
              <a:gd name="connsiteY219" fmla="*/ 5648325 h 5986463"/>
              <a:gd name="connsiteX220" fmla="*/ 2594769 w 3293552"/>
              <a:gd name="connsiteY220" fmla="*/ 5653088 h 5986463"/>
              <a:gd name="connsiteX221" fmla="*/ 2604291 w 3293552"/>
              <a:gd name="connsiteY221" fmla="*/ 5657849 h 5986463"/>
              <a:gd name="connsiteX222" fmla="*/ 2625725 w 3293552"/>
              <a:gd name="connsiteY222" fmla="*/ 5664994 h 5986463"/>
              <a:gd name="connsiteX223" fmla="*/ 2625725 w 3293552"/>
              <a:gd name="connsiteY223" fmla="*/ 5664994 h 5986463"/>
              <a:gd name="connsiteX224" fmla="*/ 2637631 w 3293552"/>
              <a:gd name="connsiteY224" fmla="*/ 5667375 h 5986463"/>
              <a:gd name="connsiteX225" fmla="*/ 2644775 w 3293552"/>
              <a:gd name="connsiteY225" fmla="*/ 5669756 h 5986463"/>
              <a:gd name="connsiteX226" fmla="*/ 2723356 w 3293552"/>
              <a:gd name="connsiteY226" fmla="*/ 5681663 h 5986463"/>
              <a:gd name="connsiteX227" fmla="*/ 2742406 w 3293552"/>
              <a:gd name="connsiteY227" fmla="*/ 5679281 h 5986463"/>
              <a:gd name="connsiteX228" fmla="*/ 2751768 w 3293552"/>
              <a:gd name="connsiteY228" fmla="*/ 5676941 h 5986463"/>
              <a:gd name="connsiteX229" fmla="*/ 2766734 w 3293552"/>
              <a:gd name="connsiteY229" fmla="*/ 5684687 h 5986463"/>
              <a:gd name="connsiteX230" fmla="*/ 2798208 w 3293552"/>
              <a:gd name="connsiteY230" fmla="*/ 5697472 h 5986463"/>
              <a:gd name="connsiteX231" fmla="*/ 2803347 w 3293552"/>
              <a:gd name="connsiteY231" fmla="*/ 5700239 h 5986463"/>
              <a:gd name="connsiteX232" fmla="*/ 2818606 w 3293552"/>
              <a:gd name="connsiteY232" fmla="*/ 5698331 h 5986463"/>
              <a:gd name="connsiteX233" fmla="*/ 2859088 w 3293552"/>
              <a:gd name="connsiteY233" fmla="*/ 5691188 h 5986463"/>
              <a:gd name="connsiteX234" fmla="*/ 2897188 w 3293552"/>
              <a:gd name="connsiteY234" fmla="*/ 5693569 h 5986463"/>
              <a:gd name="connsiteX235" fmla="*/ 2906713 w 3293552"/>
              <a:gd name="connsiteY235" fmla="*/ 5695950 h 5986463"/>
              <a:gd name="connsiteX236" fmla="*/ 2918619 w 3293552"/>
              <a:gd name="connsiteY236" fmla="*/ 5705475 h 5986463"/>
              <a:gd name="connsiteX237" fmla="*/ 2939618 w 3293552"/>
              <a:gd name="connsiteY237" fmla="*/ 5702159 h 5986463"/>
              <a:gd name="connsiteX238" fmla="*/ 2932906 w 3293552"/>
              <a:gd name="connsiteY238" fmla="*/ 5710238 h 5986463"/>
              <a:gd name="connsiteX239" fmla="*/ 2901950 w 3293552"/>
              <a:gd name="connsiteY239" fmla="*/ 5722144 h 5986463"/>
              <a:gd name="connsiteX240" fmla="*/ 2878138 w 3293552"/>
              <a:gd name="connsiteY240" fmla="*/ 5724525 h 5986463"/>
              <a:gd name="connsiteX241" fmla="*/ 2854325 w 3293552"/>
              <a:gd name="connsiteY241" fmla="*/ 5729288 h 5986463"/>
              <a:gd name="connsiteX242" fmla="*/ 2851636 w 3293552"/>
              <a:gd name="connsiteY242" fmla="*/ 5729672 h 5986463"/>
              <a:gd name="connsiteX243" fmla="*/ 2851780 w 3293552"/>
              <a:gd name="connsiteY243" fmla="*/ 5729763 h 5986463"/>
              <a:gd name="connsiteX244" fmla="*/ 2889794 w 3293552"/>
              <a:gd name="connsiteY244" fmla="*/ 5754138 h 5986463"/>
              <a:gd name="connsiteX245" fmla="*/ 2893099 w 3293552"/>
              <a:gd name="connsiteY245" fmla="*/ 5752070 h 5986463"/>
              <a:gd name="connsiteX246" fmla="*/ 2916238 w 3293552"/>
              <a:gd name="connsiteY246" fmla="*/ 5734050 h 5986463"/>
              <a:gd name="connsiteX247" fmla="*/ 2947194 w 3293552"/>
              <a:gd name="connsiteY247" fmla="*/ 5717381 h 5986463"/>
              <a:gd name="connsiteX248" fmla="*/ 2959100 w 3293552"/>
              <a:gd name="connsiteY248" fmla="*/ 5705475 h 5986463"/>
              <a:gd name="connsiteX249" fmla="*/ 2963262 w 3293552"/>
              <a:gd name="connsiteY249" fmla="*/ 5701095 h 5986463"/>
              <a:gd name="connsiteX250" fmla="*/ 2963589 w 3293552"/>
              <a:gd name="connsiteY250" fmla="*/ 5699593 h 5986463"/>
              <a:gd name="connsiteX251" fmla="*/ 2990056 w 3293552"/>
              <a:gd name="connsiteY251" fmla="*/ 5705475 h 5986463"/>
              <a:gd name="connsiteX252" fmla="*/ 3006725 w 3293552"/>
              <a:gd name="connsiteY252" fmla="*/ 5707856 h 5986463"/>
              <a:gd name="connsiteX253" fmla="*/ 3042444 w 3293552"/>
              <a:gd name="connsiteY253" fmla="*/ 5715000 h 5986463"/>
              <a:gd name="connsiteX254" fmla="*/ 3063875 w 3293552"/>
              <a:gd name="connsiteY254" fmla="*/ 5724525 h 5986463"/>
              <a:gd name="connsiteX255" fmla="*/ 3080544 w 3293552"/>
              <a:gd name="connsiteY255" fmla="*/ 5726906 h 5986463"/>
              <a:gd name="connsiteX256" fmla="*/ 3094831 w 3293552"/>
              <a:gd name="connsiteY256" fmla="*/ 5729288 h 5986463"/>
              <a:gd name="connsiteX257" fmla="*/ 3109119 w 3293552"/>
              <a:gd name="connsiteY257" fmla="*/ 5736431 h 5986463"/>
              <a:gd name="connsiteX258" fmla="*/ 3147219 w 3293552"/>
              <a:gd name="connsiteY258" fmla="*/ 5755481 h 5986463"/>
              <a:gd name="connsiteX259" fmla="*/ 3199606 w 3293552"/>
              <a:gd name="connsiteY259" fmla="*/ 5765006 h 5986463"/>
              <a:gd name="connsiteX260" fmla="*/ 3192463 w 3293552"/>
              <a:gd name="connsiteY260" fmla="*/ 5829300 h 5986463"/>
              <a:gd name="connsiteX261" fmla="*/ 3182938 w 3293552"/>
              <a:gd name="connsiteY261" fmla="*/ 5843588 h 5986463"/>
              <a:gd name="connsiteX262" fmla="*/ 3156744 w 3293552"/>
              <a:gd name="connsiteY262" fmla="*/ 5857875 h 5986463"/>
              <a:gd name="connsiteX263" fmla="*/ 3109119 w 3293552"/>
              <a:gd name="connsiteY263" fmla="*/ 5884069 h 5986463"/>
              <a:gd name="connsiteX264" fmla="*/ 3066256 w 3293552"/>
              <a:gd name="connsiteY264" fmla="*/ 5895975 h 5986463"/>
              <a:gd name="connsiteX265" fmla="*/ 3042444 w 3293552"/>
              <a:gd name="connsiteY265" fmla="*/ 5900738 h 5986463"/>
              <a:gd name="connsiteX266" fmla="*/ 3022479 w 3293552"/>
              <a:gd name="connsiteY266" fmla="*/ 5905851 h 5986463"/>
              <a:gd name="connsiteX267" fmla="*/ 3021535 w 3293552"/>
              <a:gd name="connsiteY267" fmla="*/ 5906033 h 5986463"/>
              <a:gd name="connsiteX268" fmla="*/ 3003550 w 3293552"/>
              <a:gd name="connsiteY268" fmla="*/ 5915025 h 5986463"/>
              <a:gd name="connsiteX269" fmla="*/ 2974975 w 3293552"/>
              <a:gd name="connsiteY269" fmla="*/ 5921375 h 5986463"/>
              <a:gd name="connsiteX270" fmla="*/ 2960115 w 3293552"/>
              <a:gd name="connsiteY270" fmla="*/ 5930291 h 5986463"/>
              <a:gd name="connsiteX271" fmla="*/ 2937669 w 3293552"/>
              <a:gd name="connsiteY271" fmla="*/ 5931694 h 5986463"/>
              <a:gd name="connsiteX272" fmla="*/ 2887663 w 3293552"/>
              <a:gd name="connsiteY272" fmla="*/ 5938838 h 5986463"/>
              <a:gd name="connsiteX273" fmla="*/ 2868613 w 3293552"/>
              <a:gd name="connsiteY273" fmla="*/ 5941219 h 5986463"/>
              <a:gd name="connsiteX274" fmla="*/ 2828131 w 3293552"/>
              <a:gd name="connsiteY274" fmla="*/ 5948363 h 5986463"/>
              <a:gd name="connsiteX275" fmla="*/ 2785620 w 3293552"/>
              <a:gd name="connsiteY275" fmla="*/ 5951065 h 5986463"/>
              <a:gd name="connsiteX276" fmla="*/ 2760518 w 3293552"/>
              <a:gd name="connsiteY276" fmla="*/ 5953645 h 5986463"/>
              <a:gd name="connsiteX277" fmla="*/ 2752725 w 3293552"/>
              <a:gd name="connsiteY277" fmla="*/ 5953125 h 5986463"/>
              <a:gd name="connsiteX278" fmla="*/ 2673350 w 3293552"/>
              <a:gd name="connsiteY278" fmla="*/ 5940425 h 5986463"/>
              <a:gd name="connsiteX279" fmla="*/ 2597150 w 3293552"/>
              <a:gd name="connsiteY279" fmla="*/ 5943600 h 5986463"/>
              <a:gd name="connsiteX280" fmla="*/ 2482850 w 3293552"/>
              <a:gd name="connsiteY280" fmla="*/ 5940425 h 5986463"/>
              <a:gd name="connsiteX281" fmla="*/ 2391962 w 3293552"/>
              <a:gd name="connsiteY281" fmla="*/ 5942871 h 5986463"/>
              <a:gd name="connsiteX282" fmla="*/ 2383018 w 3293552"/>
              <a:gd name="connsiteY282" fmla="*/ 5943555 h 5986463"/>
              <a:gd name="connsiteX283" fmla="*/ 2382838 w 3293552"/>
              <a:gd name="connsiteY283" fmla="*/ 5943600 h 5986463"/>
              <a:gd name="connsiteX284" fmla="*/ 2256631 w 3293552"/>
              <a:gd name="connsiteY284" fmla="*/ 5962650 h 5986463"/>
              <a:gd name="connsiteX285" fmla="*/ 2185194 w 3293552"/>
              <a:gd name="connsiteY285" fmla="*/ 5969794 h 5986463"/>
              <a:gd name="connsiteX286" fmla="*/ 2013744 w 3293552"/>
              <a:gd name="connsiteY286" fmla="*/ 5979319 h 5986463"/>
              <a:gd name="connsiteX287" fmla="*/ 1980406 w 3293552"/>
              <a:gd name="connsiteY287" fmla="*/ 5986463 h 5986463"/>
              <a:gd name="connsiteX288" fmla="*/ 1951831 w 3293552"/>
              <a:gd name="connsiteY288" fmla="*/ 5984081 h 5986463"/>
              <a:gd name="connsiteX289" fmla="*/ 1882775 w 3293552"/>
              <a:gd name="connsiteY289" fmla="*/ 5979319 h 5986463"/>
              <a:gd name="connsiteX290" fmla="*/ 1847056 w 3293552"/>
              <a:gd name="connsiteY290" fmla="*/ 5972175 h 5986463"/>
              <a:gd name="connsiteX291" fmla="*/ 1818481 w 3293552"/>
              <a:gd name="connsiteY291" fmla="*/ 5965031 h 5986463"/>
              <a:gd name="connsiteX292" fmla="*/ 1793072 w 3293552"/>
              <a:gd name="connsiteY292" fmla="*/ 5963694 h 5986463"/>
              <a:gd name="connsiteX293" fmla="*/ 1755775 w 3293552"/>
              <a:gd name="connsiteY293" fmla="*/ 5965825 h 5986463"/>
              <a:gd name="connsiteX294" fmla="*/ 1749112 w 3293552"/>
              <a:gd name="connsiteY294" fmla="*/ 5970268 h 5986463"/>
              <a:gd name="connsiteX295" fmla="*/ 1747358 w 3293552"/>
              <a:gd name="connsiteY295" fmla="*/ 5969952 h 5986463"/>
              <a:gd name="connsiteX296" fmla="*/ 1727977 w 3293552"/>
              <a:gd name="connsiteY296" fmla="*/ 5965280 h 5986463"/>
              <a:gd name="connsiteX297" fmla="*/ 1713471 w 3293552"/>
              <a:gd name="connsiteY297" fmla="*/ 5962503 h 5986463"/>
              <a:gd name="connsiteX298" fmla="*/ 1697038 w 3293552"/>
              <a:gd name="connsiteY298" fmla="*/ 5965031 h 5986463"/>
              <a:gd name="connsiteX299" fmla="*/ 1597025 w 3293552"/>
              <a:gd name="connsiteY299" fmla="*/ 5957888 h 5986463"/>
              <a:gd name="connsiteX300" fmla="*/ 1571834 w 3293552"/>
              <a:gd name="connsiteY300" fmla="*/ 5949491 h 5986463"/>
              <a:gd name="connsiteX301" fmla="*/ 1504156 w 3293552"/>
              <a:gd name="connsiteY301" fmla="*/ 5948363 h 5986463"/>
              <a:gd name="connsiteX302" fmla="*/ 1427956 w 3293552"/>
              <a:gd name="connsiteY302" fmla="*/ 5945981 h 5986463"/>
              <a:gd name="connsiteX303" fmla="*/ 1401763 w 3293552"/>
              <a:gd name="connsiteY303" fmla="*/ 5943600 h 5986463"/>
              <a:gd name="connsiteX304" fmla="*/ 1366044 w 3293552"/>
              <a:gd name="connsiteY304" fmla="*/ 5926931 h 5986463"/>
              <a:gd name="connsiteX305" fmla="*/ 1351267 w 3293552"/>
              <a:gd name="connsiteY305" fmla="*/ 5922498 h 5986463"/>
              <a:gd name="connsiteX306" fmla="*/ 1349375 w 3293552"/>
              <a:gd name="connsiteY306" fmla="*/ 5922169 h 5986463"/>
              <a:gd name="connsiteX307" fmla="*/ 1347712 w 3293552"/>
              <a:gd name="connsiteY307" fmla="*/ 5921432 h 5986463"/>
              <a:gd name="connsiteX308" fmla="*/ 1320277 w 3293552"/>
              <a:gd name="connsiteY308" fmla="*/ 5913202 h 5986463"/>
              <a:gd name="connsiteX309" fmla="*/ 1316038 w 3293552"/>
              <a:gd name="connsiteY309" fmla="*/ 5912644 h 5986463"/>
              <a:gd name="connsiteX310" fmla="*/ 1239838 w 3293552"/>
              <a:gd name="connsiteY310" fmla="*/ 5895975 h 5986463"/>
              <a:gd name="connsiteX311" fmla="*/ 1201738 w 3293552"/>
              <a:gd name="connsiteY311" fmla="*/ 5884069 h 5986463"/>
              <a:gd name="connsiteX312" fmla="*/ 1200154 w 3293552"/>
              <a:gd name="connsiteY312" fmla="*/ 5880822 h 5986463"/>
              <a:gd name="connsiteX313" fmla="*/ 1185069 w 3293552"/>
              <a:gd name="connsiteY313" fmla="*/ 5876925 h 5986463"/>
              <a:gd name="connsiteX314" fmla="*/ 1156494 w 3293552"/>
              <a:gd name="connsiteY314" fmla="*/ 5848350 h 5986463"/>
              <a:gd name="connsiteX315" fmla="*/ 1149350 w 3293552"/>
              <a:gd name="connsiteY315" fmla="*/ 5843588 h 5986463"/>
              <a:gd name="connsiteX316" fmla="*/ 1142206 w 3293552"/>
              <a:gd name="connsiteY316" fmla="*/ 5815013 h 5986463"/>
              <a:gd name="connsiteX317" fmla="*/ 1146969 w 3293552"/>
              <a:gd name="connsiteY317" fmla="*/ 5805488 h 5986463"/>
              <a:gd name="connsiteX318" fmla="*/ 1158875 w 3293552"/>
              <a:gd name="connsiteY318" fmla="*/ 5795963 h 5986463"/>
              <a:gd name="connsiteX319" fmla="*/ 1170781 w 3293552"/>
              <a:gd name="connsiteY319" fmla="*/ 5784056 h 5986463"/>
              <a:gd name="connsiteX320" fmla="*/ 1182688 w 3293552"/>
              <a:gd name="connsiteY320" fmla="*/ 5776913 h 5986463"/>
              <a:gd name="connsiteX321" fmla="*/ 1180306 w 3293552"/>
              <a:gd name="connsiteY321" fmla="*/ 5767388 h 5986463"/>
              <a:gd name="connsiteX322" fmla="*/ 1127919 w 3293552"/>
              <a:gd name="connsiteY322" fmla="*/ 5774531 h 5986463"/>
              <a:gd name="connsiteX323" fmla="*/ 1118394 w 3293552"/>
              <a:gd name="connsiteY323" fmla="*/ 5776913 h 5986463"/>
              <a:gd name="connsiteX324" fmla="*/ 978279 w 3293552"/>
              <a:gd name="connsiteY324" fmla="*/ 5778043 h 5986463"/>
              <a:gd name="connsiteX325" fmla="*/ 993775 w 3293552"/>
              <a:gd name="connsiteY325" fmla="*/ 5768975 h 5986463"/>
              <a:gd name="connsiteX326" fmla="*/ 1009650 w 3293552"/>
              <a:gd name="connsiteY326" fmla="*/ 5765800 h 5986463"/>
              <a:gd name="connsiteX327" fmla="*/ 847725 w 3293552"/>
              <a:gd name="connsiteY327" fmla="*/ 5762625 h 5986463"/>
              <a:gd name="connsiteX328" fmla="*/ 806450 w 3293552"/>
              <a:gd name="connsiteY328" fmla="*/ 5753100 h 5986463"/>
              <a:gd name="connsiteX329" fmla="*/ 771525 w 3293552"/>
              <a:gd name="connsiteY329" fmla="*/ 5749925 h 5986463"/>
              <a:gd name="connsiteX330" fmla="*/ 704850 w 3293552"/>
              <a:gd name="connsiteY330" fmla="*/ 5743575 h 5986463"/>
              <a:gd name="connsiteX331" fmla="*/ 580748 w 3293552"/>
              <a:gd name="connsiteY331" fmla="*/ 5748801 h 5986463"/>
              <a:gd name="connsiteX332" fmla="*/ 570404 w 3293552"/>
              <a:gd name="connsiteY332" fmla="*/ 5748951 h 5986463"/>
              <a:gd name="connsiteX333" fmla="*/ 557278 w 3293552"/>
              <a:gd name="connsiteY333" fmla="*/ 5745834 h 5986463"/>
              <a:gd name="connsiteX334" fmla="*/ 504031 w 3293552"/>
              <a:gd name="connsiteY334" fmla="*/ 5738813 h 5986463"/>
              <a:gd name="connsiteX335" fmla="*/ 482600 w 3293552"/>
              <a:gd name="connsiteY335" fmla="*/ 5743575 h 5986463"/>
              <a:gd name="connsiteX336" fmla="*/ 463039 w 3293552"/>
              <a:gd name="connsiteY336" fmla="*/ 5745179 h 5986463"/>
              <a:gd name="connsiteX337" fmla="*/ 437144 w 3293552"/>
              <a:gd name="connsiteY337" fmla="*/ 5746543 h 5986463"/>
              <a:gd name="connsiteX338" fmla="*/ 330200 w 3293552"/>
              <a:gd name="connsiteY338" fmla="*/ 5724525 h 5986463"/>
              <a:gd name="connsiteX339" fmla="*/ 318536 w 3293552"/>
              <a:gd name="connsiteY339" fmla="*/ 5718693 h 5986463"/>
              <a:gd name="connsiteX340" fmla="*/ 314709 w 3293552"/>
              <a:gd name="connsiteY340" fmla="*/ 5715435 h 5986463"/>
              <a:gd name="connsiteX341" fmla="*/ 299244 w 3293552"/>
              <a:gd name="connsiteY341" fmla="*/ 5695950 h 5986463"/>
              <a:gd name="connsiteX342" fmla="*/ 294481 w 3293552"/>
              <a:gd name="connsiteY342" fmla="*/ 5679281 h 5986463"/>
              <a:gd name="connsiteX343" fmla="*/ 275431 w 3293552"/>
              <a:gd name="connsiteY343" fmla="*/ 5643563 h 5986463"/>
              <a:gd name="connsiteX344" fmla="*/ 265906 w 3293552"/>
              <a:gd name="connsiteY344" fmla="*/ 5629275 h 5986463"/>
              <a:gd name="connsiteX345" fmla="*/ 249238 w 3293552"/>
              <a:gd name="connsiteY345" fmla="*/ 5603081 h 5986463"/>
              <a:gd name="connsiteX346" fmla="*/ 223044 w 3293552"/>
              <a:gd name="connsiteY346" fmla="*/ 5538788 h 5986463"/>
              <a:gd name="connsiteX347" fmla="*/ 217625 w 3293552"/>
              <a:gd name="connsiteY347" fmla="*/ 5524330 h 5986463"/>
              <a:gd name="connsiteX348" fmla="*/ 216320 w 3293552"/>
              <a:gd name="connsiteY348" fmla="*/ 5518388 h 5986463"/>
              <a:gd name="connsiteX349" fmla="*/ 211138 w 3293552"/>
              <a:gd name="connsiteY349" fmla="*/ 5498306 h 5986463"/>
              <a:gd name="connsiteX350" fmla="*/ 206375 w 3293552"/>
              <a:gd name="connsiteY350" fmla="*/ 5486400 h 5986463"/>
              <a:gd name="connsiteX351" fmla="*/ 201613 w 3293552"/>
              <a:gd name="connsiteY351" fmla="*/ 5429250 h 5986463"/>
              <a:gd name="connsiteX352" fmla="*/ 206375 w 3293552"/>
              <a:gd name="connsiteY352" fmla="*/ 5405438 h 5986463"/>
              <a:gd name="connsiteX353" fmla="*/ 213519 w 3293552"/>
              <a:gd name="connsiteY353" fmla="*/ 5379244 h 5986463"/>
              <a:gd name="connsiteX354" fmla="*/ 220663 w 3293552"/>
              <a:gd name="connsiteY354" fmla="*/ 5274469 h 5986463"/>
              <a:gd name="connsiteX355" fmla="*/ 203994 w 3293552"/>
              <a:gd name="connsiteY355" fmla="*/ 5124450 h 5986463"/>
              <a:gd name="connsiteX356" fmla="*/ 223044 w 3293552"/>
              <a:gd name="connsiteY356" fmla="*/ 5153025 h 5986463"/>
              <a:gd name="connsiteX357" fmla="*/ 234950 w 3293552"/>
              <a:gd name="connsiteY357" fmla="*/ 5155406 h 5986463"/>
              <a:gd name="connsiteX358" fmla="*/ 232569 w 3293552"/>
              <a:gd name="connsiteY358" fmla="*/ 5143500 h 5986463"/>
              <a:gd name="connsiteX359" fmla="*/ 230188 w 3293552"/>
              <a:gd name="connsiteY359" fmla="*/ 5112544 h 5986463"/>
              <a:gd name="connsiteX360" fmla="*/ 225425 w 3293552"/>
              <a:gd name="connsiteY360" fmla="*/ 5103019 h 5986463"/>
              <a:gd name="connsiteX361" fmla="*/ 213519 w 3293552"/>
              <a:gd name="connsiteY361" fmla="*/ 5081588 h 5986463"/>
              <a:gd name="connsiteX362" fmla="*/ 194469 w 3293552"/>
              <a:gd name="connsiteY362" fmla="*/ 5048250 h 5986463"/>
              <a:gd name="connsiteX363" fmla="*/ 188501 w 3293552"/>
              <a:gd name="connsiteY363" fmla="*/ 5049162 h 5986463"/>
              <a:gd name="connsiteX364" fmla="*/ 181664 w 3293552"/>
              <a:gd name="connsiteY364" fmla="*/ 5052327 h 5986463"/>
              <a:gd name="connsiteX365" fmla="*/ 181935 w 3293552"/>
              <a:gd name="connsiteY365" fmla="*/ 5043834 h 5986463"/>
              <a:gd name="connsiteX366" fmla="*/ 188433 w 3293552"/>
              <a:gd name="connsiteY366" fmla="*/ 4954112 h 5986463"/>
              <a:gd name="connsiteX367" fmla="*/ 168940 w 3293552"/>
              <a:gd name="connsiteY367" fmla="*/ 4864389 h 5986463"/>
              <a:gd name="connsiteX368" fmla="*/ 188433 w 3293552"/>
              <a:gd name="connsiteY368" fmla="*/ 4633673 h 5986463"/>
              <a:gd name="connsiteX369" fmla="*/ 129954 w 3293552"/>
              <a:gd name="connsiteY369" fmla="*/ 4338869 h 5986463"/>
              <a:gd name="connsiteX370" fmla="*/ 136451 w 3293552"/>
              <a:gd name="connsiteY370" fmla="*/ 4236328 h 5986463"/>
              <a:gd name="connsiteX371" fmla="*/ 84470 w 3293552"/>
              <a:gd name="connsiteY371" fmla="*/ 3928707 h 5986463"/>
              <a:gd name="connsiteX372" fmla="*/ 32488 w 3293552"/>
              <a:gd name="connsiteY372" fmla="*/ 3736443 h 5986463"/>
              <a:gd name="connsiteX373" fmla="*/ 0 w 3293552"/>
              <a:gd name="connsiteY373" fmla="*/ 3383960 h 5986463"/>
              <a:gd name="connsiteX374" fmla="*/ 25991 w 3293552"/>
              <a:gd name="connsiteY374" fmla="*/ 3294238 h 5986463"/>
              <a:gd name="connsiteX375" fmla="*/ 64977 w 3293552"/>
              <a:gd name="connsiteY375" fmla="*/ 3191697 h 5986463"/>
              <a:gd name="connsiteX376" fmla="*/ 77972 w 3293552"/>
              <a:gd name="connsiteY376" fmla="*/ 3108383 h 5986463"/>
              <a:gd name="connsiteX377" fmla="*/ 103963 w 3293552"/>
              <a:gd name="connsiteY377" fmla="*/ 3005842 h 5986463"/>
              <a:gd name="connsiteX378" fmla="*/ 97465 w 3293552"/>
              <a:gd name="connsiteY378" fmla="*/ 2839214 h 5986463"/>
              <a:gd name="connsiteX379" fmla="*/ 103963 w 3293552"/>
              <a:gd name="connsiteY379" fmla="*/ 2768718 h 5986463"/>
              <a:gd name="connsiteX380" fmla="*/ 90968 w 3293552"/>
              <a:gd name="connsiteY380" fmla="*/ 2691812 h 5986463"/>
              <a:gd name="connsiteX381" fmla="*/ 71475 w 3293552"/>
              <a:gd name="connsiteY381" fmla="*/ 2640542 h 5986463"/>
              <a:gd name="connsiteX382" fmla="*/ 58479 w 3293552"/>
              <a:gd name="connsiteY382" fmla="*/ 2570045 h 5986463"/>
              <a:gd name="connsiteX383" fmla="*/ 77972 w 3293552"/>
              <a:gd name="connsiteY383" fmla="*/ 2448279 h 5986463"/>
              <a:gd name="connsiteX384" fmla="*/ 90968 w 3293552"/>
              <a:gd name="connsiteY384" fmla="*/ 2390600 h 5986463"/>
              <a:gd name="connsiteX385" fmla="*/ 123456 w 3293552"/>
              <a:gd name="connsiteY385" fmla="*/ 2243198 h 5986463"/>
              <a:gd name="connsiteX386" fmla="*/ 168940 w 3293552"/>
              <a:gd name="connsiteY386" fmla="*/ 2166292 h 5986463"/>
              <a:gd name="connsiteX387" fmla="*/ 181935 w 3293552"/>
              <a:gd name="connsiteY387" fmla="*/ 2140657 h 5986463"/>
              <a:gd name="connsiteX388" fmla="*/ 227419 w 3293552"/>
              <a:gd name="connsiteY388" fmla="*/ 2082978 h 5986463"/>
              <a:gd name="connsiteX389" fmla="*/ 272902 w 3293552"/>
              <a:gd name="connsiteY389" fmla="*/ 1999664 h 5986463"/>
              <a:gd name="connsiteX390" fmla="*/ 331382 w 3293552"/>
              <a:gd name="connsiteY390" fmla="*/ 1903532 h 5986463"/>
              <a:gd name="connsiteX391" fmla="*/ 402856 w 3293552"/>
              <a:gd name="connsiteY391" fmla="*/ 1826627 h 5986463"/>
              <a:gd name="connsiteX392" fmla="*/ 415851 w 3293552"/>
              <a:gd name="connsiteY392" fmla="*/ 1800992 h 5986463"/>
              <a:gd name="connsiteX393" fmla="*/ 493823 w 3293552"/>
              <a:gd name="connsiteY393" fmla="*/ 1704860 h 5986463"/>
              <a:gd name="connsiteX394" fmla="*/ 526312 w 3293552"/>
              <a:gd name="connsiteY394" fmla="*/ 1672816 h 5986463"/>
              <a:gd name="connsiteX395" fmla="*/ 532809 w 3293552"/>
              <a:gd name="connsiteY395" fmla="*/ 1647181 h 5986463"/>
              <a:gd name="connsiteX396" fmla="*/ 565298 w 3293552"/>
              <a:gd name="connsiteY396" fmla="*/ 1595911 h 5986463"/>
              <a:gd name="connsiteX397" fmla="*/ 636772 w 3293552"/>
              <a:gd name="connsiteY397" fmla="*/ 1493371 h 5986463"/>
              <a:gd name="connsiteX398" fmla="*/ 662763 w 3293552"/>
              <a:gd name="connsiteY398" fmla="*/ 1442100 h 5986463"/>
              <a:gd name="connsiteX399" fmla="*/ 669261 w 3293552"/>
              <a:gd name="connsiteY399" fmla="*/ 1416465 h 5986463"/>
              <a:gd name="connsiteX400" fmla="*/ 708247 w 3293552"/>
              <a:gd name="connsiteY400" fmla="*/ 1358786 h 5986463"/>
              <a:gd name="connsiteX401" fmla="*/ 714744 w 3293552"/>
              <a:gd name="connsiteY401" fmla="*/ 1230611 h 5986463"/>
              <a:gd name="connsiteX402" fmla="*/ 710544 w 3293552"/>
              <a:gd name="connsiteY402" fmla="*/ 1215917 h 5986463"/>
              <a:gd name="connsiteX403" fmla="*/ 705401 w 3293552"/>
              <a:gd name="connsiteY403" fmla="*/ 1202022 h 5986463"/>
              <a:gd name="connsiteX404" fmla="*/ 706641 w 3293552"/>
              <a:gd name="connsiteY404" fmla="*/ 1202135 h 5986463"/>
              <a:gd name="connsiteX405" fmla="*/ 718820 w 3293552"/>
              <a:gd name="connsiteY405" fmla="*/ 1165860 h 5986463"/>
              <a:gd name="connsiteX406" fmla="*/ 726440 w 3293552"/>
              <a:gd name="connsiteY406" fmla="*/ 1154430 h 5986463"/>
              <a:gd name="connsiteX407" fmla="*/ 734060 w 3293552"/>
              <a:gd name="connsiteY407" fmla="*/ 1116330 h 5986463"/>
              <a:gd name="connsiteX408" fmla="*/ 730250 w 3293552"/>
              <a:gd name="connsiteY408" fmla="*/ 1047750 h 5986463"/>
              <a:gd name="connsiteX409" fmla="*/ 722630 w 3293552"/>
              <a:gd name="connsiteY409" fmla="*/ 1024890 h 5986463"/>
              <a:gd name="connsiteX410" fmla="*/ 718820 w 3293552"/>
              <a:gd name="connsiteY410" fmla="*/ 990600 h 5986463"/>
              <a:gd name="connsiteX411" fmla="*/ 715010 w 3293552"/>
              <a:gd name="connsiteY411" fmla="*/ 967740 h 5986463"/>
              <a:gd name="connsiteX412" fmla="*/ 711200 w 3293552"/>
              <a:gd name="connsiteY412" fmla="*/ 796290 h 5986463"/>
              <a:gd name="connsiteX413" fmla="*/ 707390 w 3293552"/>
              <a:gd name="connsiteY413" fmla="*/ 773430 h 5986463"/>
              <a:gd name="connsiteX414" fmla="*/ 699770 w 3293552"/>
              <a:gd name="connsiteY414" fmla="*/ 701040 h 5986463"/>
              <a:gd name="connsiteX415" fmla="*/ 697607 w 3293552"/>
              <a:gd name="connsiteY415" fmla="*/ 610189 h 5986463"/>
              <a:gd name="connsiteX416" fmla="*/ 703015 w 3293552"/>
              <a:gd name="connsiteY416" fmla="*/ 603111 h 5986463"/>
              <a:gd name="connsiteX417" fmla="*/ 714744 w 3293552"/>
              <a:gd name="connsiteY417" fmla="*/ 583324 h 5986463"/>
              <a:gd name="connsiteX418" fmla="*/ 721242 w 3293552"/>
              <a:gd name="connsiteY418" fmla="*/ 519236 h 5986463"/>
              <a:gd name="connsiteX419" fmla="*/ 727740 w 3293552"/>
              <a:gd name="connsiteY419" fmla="*/ 301337 h 5986463"/>
              <a:gd name="connsiteX420" fmla="*/ 721242 w 3293552"/>
              <a:gd name="connsiteY420" fmla="*/ 256476 h 5986463"/>
              <a:gd name="connsiteX421" fmla="*/ 719006 w 3293552"/>
              <a:gd name="connsiteY421" fmla="*/ 205079 h 5986463"/>
              <a:gd name="connsiteX422" fmla="*/ 715674 w 3293552"/>
              <a:gd name="connsiteY422" fmla="*/ 165089 h 5986463"/>
              <a:gd name="connsiteX423" fmla="*/ 720938 w 3293552"/>
              <a:gd name="connsiteY423" fmla="*/ 157604 h 5986463"/>
              <a:gd name="connsiteX424" fmla="*/ 734060 w 3293552"/>
              <a:gd name="connsiteY424" fmla="*/ 148590 h 5986463"/>
              <a:gd name="connsiteX425" fmla="*/ 715010 w 3293552"/>
              <a:gd name="connsiteY425" fmla="*/ 95250 h 5986463"/>
              <a:gd name="connsiteX426" fmla="*/ 711200 w 3293552"/>
              <a:gd name="connsiteY426" fmla="*/ 83820 h 5986463"/>
              <a:gd name="connsiteX427" fmla="*/ 707390 w 3293552"/>
              <a:gd name="connsiteY427" fmla="*/ 72390 h 5986463"/>
              <a:gd name="connsiteX428" fmla="*/ 711200 w 3293552"/>
              <a:gd name="connsiteY428" fmla="*/ 49530 h 5986463"/>
              <a:gd name="connsiteX429" fmla="*/ 745490 w 3293552"/>
              <a:gd name="connsiteY429" fmla="*/ 19050 h 5986463"/>
              <a:gd name="connsiteX430" fmla="*/ 764540 w 3293552"/>
              <a:gd name="connsiteY430" fmla="*/ 15240 h 5986463"/>
              <a:gd name="connsiteX431" fmla="*/ 863600 w 3293552"/>
              <a:gd name="connsiteY431" fmla="*/ 19050 h 5986463"/>
              <a:gd name="connsiteX432" fmla="*/ 901700 w 3293552"/>
              <a:gd name="connsiteY432" fmla="*/ 3810 h 5986463"/>
              <a:gd name="connsiteX433" fmla="*/ 913130 w 3293552"/>
              <a:gd name="connsiteY433" fmla="*/ 0 h 598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3293552" h="5986463">
                <a:moveTo>
                  <a:pt x="2963863" y="5698331"/>
                </a:moveTo>
                <a:lnTo>
                  <a:pt x="2963589" y="5699593"/>
                </a:lnTo>
                <a:lnTo>
                  <a:pt x="2960382" y="5698881"/>
                </a:lnTo>
                <a:close/>
                <a:moveTo>
                  <a:pt x="2947194" y="5695950"/>
                </a:moveTo>
                <a:lnTo>
                  <a:pt x="2960382" y="5698881"/>
                </a:lnTo>
                <a:lnTo>
                  <a:pt x="2939618" y="5702159"/>
                </a:lnTo>
                <a:lnTo>
                  <a:pt x="2939719" y="5702038"/>
                </a:lnTo>
                <a:cubicBezTo>
                  <a:pt x="2941724" y="5698958"/>
                  <a:pt x="2943838" y="5696230"/>
                  <a:pt x="2947194" y="5695950"/>
                </a:cubicBezTo>
                <a:close/>
                <a:moveTo>
                  <a:pt x="215358" y="5519135"/>
                </a:moveTo>
                <a:cubicBezTo>
                  <a:pt x="215641" y="5519529"/>
                  <a:pt x="216301" y="5520971"/>
                  <a:pt x="217521" y="5524051"/>
                </a:cubicBezTo>
                <a:lnTo>
                  <a:pt x="217625" y="5524330"/>
                </a:lnTo>
                <a:lnTo>
                  <a:pt x="218238" y="5527121"/>
                </a:lnTo>
                <a:cubicBezTo>
                  <a:pt x="219111" y="5532767"/>
                  <a:pt x="214225" y="5517560"/>
                  <a:pt x="215358" y="5519135"/>
                </a:cubicBezTo>
                <a:close/>
                <a:moveTo>
                  <a:pt x="1916113" y="4021931"/>
                </a:moveTo>
                <a:cubicBezTo>
                  <a:pt x="1913732" y="4022725"/>
                  <a:pt x="1910361" y="4022224"/>
                  <a:pt x="1908969" y="4024313"/>
                </a:cubicBezTo>
                <a:cubicBezTo>
                  <a:pt x="1906724" y="4027681"/>
                  <a:pt x="1907466" y="4032268"/>
                  <a:pt x="1906588" y="4036219"/>
                </a:cubicBezTo>
                <a:cubicBezTo>
                  <a:pt x="1905878" y="4039414"/>
                  <a:pt x="1905000" y="4042569"/>
                  <a:pt x="1904206" y="4045744"/>
                </a:cubicBezTo>
                <a:cubicBezTo>
                  <a:pt x="1905000" y="4076700"/>
                  <a:pt x="1904838" y="4107696"/>
                  <a:pt x="1906588" y="4138613"/>
                </a:cubicBezTo>
                <a:cubicBezTo>
                  <a:pt x="1908315" y="4169120"/>
                  <a:pt x="1912496" y="4172037"/>
                  <a:pt x="1918494" y="4200525"/>
                </a:cubicBezTo>
                <a:cubicBezTo>
                  <a:pt x="1919650" y="4206017"/>
                  <a:pt x="1919952" y="4211658"/>
                  <a:pt x="1920875" y="4217194"/>
                </a:cubicBezTo>
                <a:cubicBezTo>
                  <a:pt x="1921540" y="4221186"/>
                  <a:pt x="1922532" y="4225118"/>
                  <a:pt x="1923256" y="4229100"/>
                </a:cubicBezTo>
                <a:cubicBezTo>
                  <a:pt x="1925463" y="4241235"/>
                  <a:pt x="1926232" y="4247546"/>
                  <a:pt x="1928019" y="4260056"/>
                </a:cubicBezTo>
                <a:cubicBezTo>
                  <a:pt x="1927844" y="4263387"/>
                  <a:pt x="1925755" y="4316620"/>
                  <a:pt x="1923256" y="4329113"/>
                </a:cubicBezTo>
                <a:cubicBezTo>
                  <a:pt x="1921631" y="4337239"/>
                  <a:pt x="1918494" y="4344988"/>
                  <a:pt x="1916113" y="4352925"/>
                </a:cubicBezTo>
                <a:cubicBezTo>
                  <a:pt x="1915319" y="4359275"/>
                  <a:pt x="1914636" y="4365640"/>
                  <a:pt x="1913731" y="4371975"/>
                </a:cubicBezTo>
                <a:cubicBezTo>
                  <a:pt x="1912254" y="4382310"/>
                  <a:pt x="1909186" y="4392493"/>
                  <a:pt x="1908969" y="4402931"/>
                </a:cubicBezTo>
                <a:cubicBezTo>
                  <a:pt x="1908390" y="4430718"/>
                  <a:pt x="1909589" y="4458538"/>
                  <a:pt x="1911350" y="4486275"/>
                </a:cubicBezTo>
                <a:cubicBezTo>
                  <a:pt x="1912336" y="4501809"/>
                  <a:pt x="1920505" y="4570049"/>
                  <a:pt x="1923256" y="4593431"/>
                </a:cubicBezTo>
                <a:cubicBezTo>
                  <a:pt x="1919785" y="4822529"/>
                  <a:pt x="1920390" y="4680840"/>
                  <a:pt x="1923256" y="4917281"/>
                </a:cubicBezTo>
                <a:cubicBezTo>
                  <a:pt x="1924630" y="5030611"/>
                  <a:pt x="1925181" y="5094055"/>
                  <a:pt x="1925343" y="5128019"/>
                </a:cubicBezTo>
                <a:lnTo>
                  <a:pt x="1925346" y="5143140"/>
                </a:lnTo>
                <a:lnTo>
                  <a:pt x="1925122" y="5141308"/>
                </a:lnTo>
                <a:cubicBezTo>
                  <a:pt x="1924608" y="5144795"/>
                  <a:pt x="1925172" y="5173786"/>
                  <a:pt x="1925349" y="5159406"/>
                </a:cubicBezTo>
                <a:lnTo>
                  <a:pt x="1925346" y="5143140"/>
                </a:lnTo>
                <a:lnTo>
                  <a:pt x="1926049" y="5148872"/>
                </a:lnTo>
                <a:cubicBezTo>
                  <a:pt x="1926513" y="5155928"/>
                  <a:pt x="1927152" y="5168368"/>
                  <a:pt x="1928019" y="5188744"/>
                </a:cubicBezTo>
                <a:cubicBezTo>
                  <a:pt x="1931141" y="5262121"/>
                  <a:pt x="1923240" y="5233941"/>
                  <a:pt x="1935163" y="5269706"/>
                </a:cubicBezTo>
                <a:cubicBezTo>
                  <a:pt x="1934369" y="5306219"/>
                  <a:pt x="1933978" y="5342742"/>
                  <a:pt x="1932781" y="5379244"/>
                </a:cubicBezTo>
                <a:cubicBezTo>
                  <a:pt x="1931663" y="5413342"/>
                  <a:pt x="1930974" y="5407416"/>
                  <a:pt x="1928019" y="5434013"/>
                </a:cubicBezTo>
                <a:cubicBezTo>
                  <a:pt x="1926344" y="5449085"/>
                  <a:pt x="1925342" y="5464236"/>
                  <a:pt x="1923256" y="5479256"/>
                </a:cubicBezTo>
                <a:cubicBezTo>
                  <a:pt x="1923065" y="5480629"/>
                  <a:pt x="1917641" y="5516556"/>
                  <a:pt x="1913731" y="5529263"/>
                </a:cubicBezTo>
                <a:cubicBezTo>
                  <a:pt x="1911517" y="5536460"/>
                  <a:pt x="1908969" y="5543550"/>
                  <a:pt x="1906588" y="5550694"/>
                </a:cubicBezTo>
                <a:cubicBezTo>
                  <a:pt x="1905001" y="5555456"/>
                  <a:pt x="1902914" y="5560080"/>
                  <a:pt x="1901825" y="5564981"/>
                </a:cubicBezTo>
                <a:cubicBezTo>
                  <a:pt x="1896016" y="5591126"/>
                  <a:pt x="1897857" y="5596731"/>
                  <a:pt x="1897063" y="5603081"/>
                </a:cubicBezTo>
                <a:cubicBezTo>
                  <a:pt x="1912144" y="5591969"/>
                  <a:pt x="1927733" y="5581515"/>
                  <a:pt x="1942306" y="5569744"/>
                </a:cubicBezTo>
                <a:cubicBezTo>
                  <a:pt x="1948419" y="5564807"/>
                  <a:pt x="1953689" y="5558889"/>
                  <a:pt x="1958975" y="5553075"/>
                </a:cubicBezTo>
                <a:cubicBezTo>
                  <a:pt x="1964691" y="5546788"/>
                  <a:pt x="1966239" y="5541323"/>
                  <a:pt x="1973263" y="5536406"/>
                </a:cubicBezTo>
                <a:cubicBezTo>
                  <a:pt x="1994192" y="5521755"/>
                  <a:pt x="1988074" y="5532194"/>
                  <a:pt x="2008981" y="5512594"/>
                </a:cubicBezTo>
                <a:cubicBezTo>
                  <a:pt x="2015954" y="5506057"/>
                  <a:pt x="2021681" y="5498307"/>
                  <a:pt x="2028031" y="5491163"/>
                </a:cubicBezTo>
                <a:cubicBezTo>
                  <a:pt x="2029619" y="5487194"/>
                  <a:pt x="2031333" y="5483273"/>
                  <a:pt x="2032794" y="5479256"/>
                </a:cubicBezTo>
                <a:cubicBezTo>
                  <a:pt x="2034510" y="5474538"/>
                  <a:pt x="2035737" y="5469648"/>
                  <a:pt x="2037556" y="5464969"/>
                </a:cubicBezTo>
                <a:cubicBezTo>
                  <a:pt x="2041296" y="5455352"/>
                  <a:pt x="2046200" y="5446183"/>
                  <a:pt x="2049463" y="5436394"/>
                </a:cubicBezTo>
                <a:cubicBezTo>
                  <a:pt x="2051050" y="5431631"/>
                  <a:pt x="2051980" y="5426596"/>
                  <a:pt x="2054225" y="5422106"/>
                </a:cubicBezTo>
                <a:cubicBezTo>
                  <a:pt x="2090105" y="5350345"/>
                  <a:pt x="2068158" y="5406415"/>
                  <a:pt x="2087563" y="5353050"/>
                </a:cubicBezTo>
                <a:cubicBezTo>
                  <a:pt x="2088357" y="5347494"/>
                  <a:pt x="2088910" y="5341898"/>
                  <a:pt x="2089944" y="5336381"/>
                </a:cubicBezTo>
                <a:cubicBezTo>
                  <a:pt x="2091292" y="5329188"/>
                  <a:pt x="2093550" y="5322176"/>
                  <a:pt x="2094706" y="5314950"/>
                </a:cubicBezTo>
                <a:cubicBezTo>
                  <a:pt x="2108546" y="5228449"/>
                  <a:pt x="2091853" y="5314931"/>
                  <a:pt x="2104231" y="5253038"/>
                </a:cubicBezTo>
                <a:cubicBezTo>
                  <a:pt x="2105025" y="5235575"/>
                  <a:pt x="2107372" y="5218114"/>
                  <a:pt x="2106613" y="5200650"/>
                </a:cubicBezTo>
                <a:cubicBezTo>
                  <a:pt x="2104230" y="5145833"/>
                  <a:pt x="2100435" y="5155123"/>
                  <a:pt x="2092325" y="5112544"/>
                </a:cubicBezTo>
                <a:cubicBezTo>
                  <a:pt x="2091128" y="5106258"/>
                  <a:pt x="2091362" y="5099734"/>
                  <a:pt x="2089944" y="5093494"/>
                </a:cubicBezTo>
                <a:cubicBezTo>
                  <a:pt x="2085557" y="5074191"/>
                  <a:pt x="2077214" y="5050541"/>
                  <a:pt x="2070894" y="5031581"/>
                </a:cubicBezTo>
                <a:cubicBezTo>
                  <a:pt x="2070100" y="5019675"/>
                  <a:pt x="2069547" y="5007751"/>
                  <a:pt x="2068513" y="4995863"/>
                </a:cubicBezTo>
                <a:cubicBezTo>
                  <a:pt x="2067959" y="4989488"/>
                  <a:pt x="2066801" y="4983177"/>
                  <a:pt x="2066131" y="4976813"/>
                </a:cubicBezTo>
                <a:cubicBezTo>
                  <a:pt x="2065213" y="4968094"/>
                  <a:pt x="2064544" y="4959350"/>
                  <a:pt x="2063750" y="4950619"/>
                </a:cubicBezTo>
                <a:cubicBezTo>
                  <a:pt x="2065338" y="4925219"/>
                  <a:pt x="2065763" y="4899720"/>
                  <a:pt x="2068513" y="4874419"/>
                </a:cubicBezTo>
                <a:cubicBezTo>
                  <a:pt x="2070858" y="4852844"/>
                  <a:pt x="2076286" y="4839190"/>
                  <a:pt x="2082800" y="4819650"/>
                </a:cubicBezTo>
                <a:cubicBezTo>
                  <a:pt x="2082006" y="4784725"/>
                  <a:pt x="2082255" y="4749761"/>
                  <a:pt x="2080419" y="4714875"/>
                </a:cubicBezTo>
                <a:cubicBezTo>
                  <a:pt x="2079711" y="4701431"/>
                  <a:pt x="2070839" y="4659832"/>
                  <a:pt x="2068513" y="4648200"/>
                </a:cubicBezTo>
                <a:cubicBezTo>
                  <a:pt x="2067719" y="4639469"/>
                  <a:pt x="2067516" y="4630663"/>
                  <a:pt x="2066131" y="4622006"/>
                </a:cubicBezTo>
                <a:cubicBezTo>
                  <a:pt x="2064336" y="4610784"/>
                  <a:pt x="2061114" y="4599833"/>
                  <a:pt x="2058988" y="4588669"/>
                </a:cubicBezTo>
                <a:cubicBezTo>
                  <a:pt x="2057938" y="4583155"/>
                  <a:pt x="2057400" y="4577556"/>
                  <a:pt x="2056606" y="4572000"/>
                </a:cubicBezTo>
                <a:cubicBezTo>
                  <a:pt x="2058194" y="4540250"/>
                  <a:pt x="2059344" y="4508475"/>
                  <a:pt x="2061369" y="4476750"/>
                </a:cubicBezTo>
                <a:cubicBezTo>
                  <a:pt x="2061727" y="4471149"/>
                  <a:pt x="2063094" y="4465655"/>
                  <a:pt x="2063750" y="4460081"/>
                </a:cubicBezTo>
                <a:cubicBezTo>
                  <a:pt x="2067618" y="4427196"/>
                  <a:pt x="2064031" y="4444387"/>
                  <a:pt x="2070894" y="4410075"/>
                </a:cubicBezTo>
                <a:cubicBezTo>
                  <a:pt x="2071536" y="4406866"/>
                  <a:pt x="2072790" y="4403786"/>
                  <a:pt x="2073275" y="4400550"/>
                </a:cubicBezTo>
                <a:cubicBezTo>
                  <a:pt x="2078303" y="4367028"/>
                  <a:pt x="2078098" y="4361609"/>
                  <a:pt x="2080419" y="4329113"/>
                </a:cubicBezTo>
                <a:cubicBezTo>
                  <a:pt x="2079625" y="4307682"/>
                  <a:pt x="2080226" y="4286153"/>
                  <a:pt x="2078038" y="4264819"/>
                </a:cubicBezTo>
                <a:cubicBezTo>
                  <a:pt x="2077036" y="4255052"/>
                  <a:pt x="2073393" y="4245739"/>
                  <a:pt x="2070894" y="4236244"/>
                </a:cubicBezTo>
                <a:cubicBezTo>
                  <a:pt x="2069423" y="4230656"/>
                  <a:pt x="2067958" y="4225057"/>
                  <a:pt x="2066131" y="4219575"/>
                </a:cubicBezTo>
                <a:cubicBezTo>
                  <a:pt x="2062760" y="4209462"/>
                  <a:pt x="2059084" y="4203100"/>
                  <a:pt x="2054225" y="4193381"/>
                </a:cubicBezTo>
                <a:cubicBezTo>
                  <a:pt x="2048518" y="4170551"/>
                  <a:pt x="2056049" y="4198855"/>
                  <a:pt x="2047081" y="4171950"/>
                </a:cubicBezTo>
                <a:cubicBezTo>
                  <a:pt x="2041387" y="4154867"/>
                  <a:pt x="2044415" y="4156113"/>
                  <a:pt x="2035175" y="4140994"/>
                </a:cubicBezTo>
                <a:cubicBezTo>
                  <a:pt x="2029206" y="4131226"/>
                  <a:pt x="2024220" y="4120514"/>
                  <a:pt x="2016125" y="4112419"/>
                </a:cubicBezTo>
                <a:cubicBezTo>
                  <a:pt x="2013744" y="4110038"/>
                  <a:pt x="2011049" y="4107933"/>
                  <a:pt x="2008981" y="4105275"/>
                </a:cubicBezTo>
                <a:cubicBezTo>
                  <a:pt x="1987953" y="4078240"/>
                  <a:pt x="2010573" y="4102105"/>
                  <a:pt x="1989931" y="4081463"/>
                </a:cubicBezTo>
                <a:cubicBezTo>
                  <a:pt x="1982166" y="4065931"/>
                  <a:pt x="1989382" y="4076815"/>
                  <a:pt x="1975644" y="4064794"/>
                </a:cubicBezTo>
                <a:cubicBezTo>
                  <a:pt x="1972265" y="4061837"/>
                  <a:pt x="1969475" y="4058252"/>
                  <a:pt x="1966119" y="4055269"/>
                </a:cubicBezTo>
                <a:cubicBezTo>
                  <a:pt x="1962320" y="4051892"/>
                  <a:pt x="1958038" y="4049091"/>
                  <a:pt x="1954213" y="4045744"/>
                </a:cubicBezTo>
                <a:cubicBezTo>
                  <a:pt x="1951679" y="4043526"/>
                  <a:pt x="1949925" y="4040385"/>
                  <a:pt x="1947069" y="4038600"/>
                </a:cubicBezTo>
                <a:cubicBezTo>
                  <a:pt x="1943444" y="4036335"/>
                  <a:pt x="1938986" y="4035750"/>
                  <a:pt x="1935163" y="4033838"/>
                </a:cubicBezTo>
                <a:cubicBezTo>
                  <a:pt x="1932603" y="4032558"/>
                  <a:pt x="1930446" y="4030592"/>
                  <a:pt x="1928019" y="4029075"/>
                </a:cubicBezTo>
                <a:cubicBezTo>
                  <a:pt x="1924094" y="4026622"/>
                  <a:pt x="1920082" y="4024312"/>
                  <a:pt x="1916113" y="4021931"/>
                </a:cubicBezTo>
                <a:close/>
                <a:moveTo>
                  <a:pt x="913130" y="0"/>
                </a:moveTo>
                <a:cubicBezTo>
                  <a:pt x="924960" y="1109"/>
                  <a:pt x="1060007" y="12504"/>
                  <a:pt x="1096010" y="19050"/>
                </a:cubicBezTo>
                <a:cubicBezTo>
                  <a:pt x="1117832" y="23018"/>
                  <a:pt x="1160780" y="34290"/>
                  <a:pt x="1160780" y="34290"/>
                </a:cubicBezTo>
                <a:lnTo>
                  <a:pt x="1271270" y="30480"/>
                </a:lnTo>
                <a:lnTo>
                  <a:pt x="1304370" y="26802"/>
                </a:lnTo>
                <a:lnTo>
                  <a:pt x="1312531" y="32168"/>
                </a:lnTo>
                <a:cubicBezTo>
                  <a:pt x="1317071" y="37961"/>
                  <a:pt x="1320528" y="44822"/>
                  <a:pt x="1325526" y="51395"/>
                </a:cubicBezTo>
                <a:cubicBezTo>
                  <a:pt x="1348531" y="81649"/>
                  <a:pt x="1362301" y="86130"/>
                  <a:pt x="1364512" y="128300"/>
                </a:cubicBezTo>
                <a:cubicBezTo>
                  <a:pt x="1370219" y="237126"/>
                  <a:pt x="1368843" y="346199"/>
                  <a:pt x="1371009" y="455148"/>
                </a:cubicBezTo>
                <a:cubicBezTo>
                  <a:pt x="1375341" y="478647"/>
                  <a:pt x="1380580" y="502001"/>
                  <a:pt x="1384005" y="525645"/>
                </a:cubicBezTo>
                <a:cubicBezTo>
                  <a:pt x="1387083" y="546898"/>
                  <a:pt x="1386720" y="568590"/>
                  <a:pt x="1390503" y="589733"/>
                </a:cubicBezTo>
                <a:cubicBezTo>
                  <a:pt x="1393243" y="605048"/>
                  <a:pt x="1400194" y="619386"/>
                  <a:pt x="1403498" y="634594"/>
                </a:cubicBezTo>
                <a:cubicBezTo>
                  <a:pt x="1406707" y="649364"/>
                  <a:pt x="1407829" y="664501"/>
                  <a:pt x="1409996" y="679455"/>
                </a:cubicBezTo>
                <a:lnTo>
                  <a:pt x="1415488" y="695706"/>
                </a:lnTo>
                <a:lnTo>
                  <a:pt x="1406994" y="730261"/>
                </a:lnTo>
                <a:cubicBezTo>
                  <a:pt x="1404597" y="741323"/>
                  <a:pt x="1402679" y="752805"/>
                  <a:pt x="1400810" y="769620"/>
                </a:cubicBezTo>
                <a:cubicBezTo>
                  <a:pt x="1399540" y="781050"/>
                  <a:pt x="1398520" y="792511"/>
                  <a:pt x="1397000" y="803910"/>
                </a:cubicBezTo>
                <a:cubicBezTo>
                  <a:pt x="1391252" y="847021"/>
                  <a:pt x="1394114" y="805832"/>
                  <a:pt x="1389380" y="861060"/>
                </a:cubicBezTo>
                <a:cubicBezTo>
                  <a:pt x="1376627" y="1009846"/>
                  <a:pt x="1386893" y="913919"/>
                  <a:pt x="1377950" y="994410"/>
                </a:cubicBezTo>
                <a:cubicBezTo>
                  <a:pt x="1380490" y="1013460"/>
                  <a:pt x="1380679" y="1032974"/>
                  <a:pt x="1385570" y="1051560"/>
                </a:cubicBezTo>
                <a:cubicBezTo>
                  <a:pt x="1387186" y="1057701"/>
                  <a:pt x="1391716" y="1063278"/>
                  <a:pt x="1397000" y="1066800"/>
                </a:cubicBezTo>
                <a:cubicBezTo>
                  <a:pt x="1400342" y="1069028"/>
                  <a:pt x="1406057" y="1068925"/>
                  <a:pt x="1410936" y="1069269"/>
                </a:cubicBezTo>
                <a:lnTo>
                  <a:pt x="1413444" y="1070716"/>
                </a:lnTo>
                <a:lnTo>
                  <a:pt x="1403498" y="1134479"/>
                </a:lnTo>
                <a:cubicBezTo>
                  <a:pt x="1420825" y="1130207"/>
                  <a:pt x="1438535" y="1127232"/>
                  <a:pt x="1455479" y="1121661"/>
                </a:cubicBezTo>
                <a:lnTo>
                  <a:pt x="1476216" y="1111435"/>
                </a:lnTo>
                <a:lnTo>
                  <a:pt x="1481082" y="1111947"/>
                </a:lnTo>
                <a:cubicBezTo>
                  <a:pt x="1540579" y="1118518"/>
                  <a:pt x="1523261" y="1118115"/>
                  <a:pt x="1614170" y="1108710"/>
                </a:cubicBezTo>
                <a:cubicBezTo>
                  <a:pt x="1641510" y="1105882"/>
                  <a:pt x="1641249" y="1102723"/>
                  <a:pt x="1671320" y="1093470"/>
                </a:cubicBezTo>
                <a:cubicBezTo>
                  <a:pt x="1676325" y="1091930"/>
                  <a:pt x="1681525" y="1091099"/>
                  <a:pt x="1686560" y="1089660"/>
                </a:cubicBezTo>
                <a:cubicBezTo>
                  <a:pt x="1702619" y="1085072"/>
                  <a:pt x="1707930" y="1080218"/>
                  <a:pt x="1728470" y="1078230"/>
                </a:cubicBezTo>
                <a:cubicBezTo>
                  <a:pt x="1757572" y="1075414"/>
                  <a:pt x="1786905" y="1075998"/>
                  <a:pt x="1816100" y="1074420"/>
                </a:cubicBezTo>
                <a:cubicBezTo>
                  <a:pt x="1872867" y="1071351"/>
                  <a:pt x="1860002" y="1070854"/>
                  <a:pt x="1911350" y="1066800"/>
                </a:cubicBezTo>
                <a:lnTo>
                  <a:pt x="2014220" y="1059180"/>
                </a:lnTo>
                <a:cubicBezTo>
                  <a:pt x="2106827" y="1040659"/>
                  <a:pt x="2046201" y="1049906"/>
                  <a:pt x="2223770" y="1055370"/>
                </a:cubicBezTo>
                <a:cubicBezTo>
                  <a:pt x="2316751" y="1058231"/>
                  <a:pt x="2275319" y="1058657"/>
                  <a:pt x="2353310" y="1062990"/>
                </a:cubicBezTo>
                <a:cubicBezTo>
                  <a:pt x="2381236" y="1064541"/>
                  <a:pt x="2409173" y="1065990"/>
                  <a:pt x="2437130" y="1066800"/>
                </a:cubicBezTo>
                <a:lnTo>
                  <a:pt x="2616200" y="1070610"/>
                </a:lnTo>
                <a:cubicBezTo>
                  <a:pt x="2621280" y="1071880"/>
                  <a:pt x="2626293" y="1073455"/>
                  <a:pt x="2631440" y="1074420"/>
                </a:cubicBezTo>
                <a:cubicBezTo>
                  <a:pt x="2705474" y="1088301"/>
                  <a:pt x="2734081" y="1087854"/>
                  <a:pt x="2829560" y="1093470"/>
                </a:cubicBezTo>
                <a:lnTo>
                  <a:pt x="2894330" y="1097280"/>
                </a:lnTo>
                <a:lnTo>
                  <a:pt x="2971873" y="1095665"/>
                </a:lnTo>
                <a:lnTo>
                  <a:pt x="2976360" y="1101922"/>
                </a:lnTo>
                <a:cubicBezTo>
                  <a:pt x="2978561" y="1110568"/>
                  <a:pt x="2979537" y="1120453"/>
                  <a:pt x="2982433" y="1128070"/>
                </a:cubicBezTo>
                <a:cubicBezTo>
                  <a:pt x="3002045" y="1179653"/>
                  <a:pt x="3004711" y="1189308"/>
                  <a:pt x="3003620" y="1188526"/>
                </a:cubicBezTo>
                <a:lnTo>
                  <a:pt x="3002029" y="1185872"/>
                </a:lnTo>
                <a:lnTo>
                  <a:pt x="3000337" y="1182377"/>
                </a:lnTo>
                <a:cubicBezTo>
                  <a:pt x="3000416" y="1182611"/>
                  <a:pt x="3001055" y="1184018"/>
                  <a:pt x="3001765" y="1185432"/>
                </a:cubicBezTo>
                <a:lnTo>
                  <a:pt x="3002029" y="1185872"/>
                </a:lnTo>
                <a:lnTo>
                  <a:pt x="3002265" y="1186360"/>
                </a:lnTo>
                <a:cubicBezTo>
                  <a:pt x="3005321" y="1192916"/>
                  <a:pt x="3012569" y="1208828"/>
                  <a:pt x="3027916" y="1243428"/>
                </a:cubicBezTo>
                <a:cubicBezTo>
                  <a:pt x="3057372" y="1309833"/>
                  <a:pt x="3065087" y="1331878"/>
                  <a:pt x="3099391" y="1416465"/>
                </a:cubicBezTo>
                <a:cubicBezTo>
                  <a:pt x="3111643" y="1446676"/>
                  <a:pt x="3128772" y="1475060"/>
                  <a:pt x="3138377" y="1506188"/>
                </a:cubicBezTo>
                <a:cubicBezTo>
                  <a:pt x="3144088" y="1524695"/>
                  <a:pt x="3141205" y="1544864"/>
                  <a:pt x="3144875" y="1563867"/>
                </a:cubicBezTo>
                <a:cubicBezTo>
                  <a:pt x="3178254" y="1736714"/>
                  <a:pt x="3159024" y="1524822"/>
                  <a:pt x="3170865" y="1781766"/>
                </a:cubicBezTo>
                <a:cubicBezTo>
                  <a:pt x="3166534" y="1882170"/>
                  <a:pt x="3159627" y="1982498"/>
                  <a:pt x="3157870" y="2082978"/>
                </a:cubicBezTo>
                <a:cubicBezTo>
                  <a:pt x="3157503" y="2103985"/>
                  <a:pt x="3167565" y="2178705"/>
                  <a:pt x="3170865" y="2204745"/>
                </a:cubicBezTo>
                <a:cubicBezTo>
                  <a:pt x="3170865" y="2204745"/>
                  <a:pt x="3184238" y="2251644"/>
                  <a:pt x="3190358" y="2275242"/>
                </a:cubicBezTo>
                <a:cubicBezTo>
                  <a:pt x="3208064" y="2343508"/>
                  <a:pt x="3222336" y="2412677"/>
                  <a:pt x="3242340" y="2480323"/>
                </a:cubicBezTo>
                <a:cubicBezTo>
                  <a:pt x="3252702" y="2515367"/>
                  <a:pt x="3276480" y="2546673"/>
                  <a:pt x="3281326" y="2582863"/>
                </a:cubicBezTo>
                <a:cubicBezTo>
                  <a:pt x="3303125" y="2745659"/>
                  <a:pt x="3292524" y="2785212"/>
                  <a:pt x="3274828" y="2916120"/>
                </a:cubicBezTo>
                <a:cubicBezTo>
                  <a:pt x="3188747" y="3051964"/>
                  <a:pt x="3225411" y="2981389"/>
                  <a:pt x="3164368" y="3127609"/>
                </a:cubicBezTo>
                <a:cubicBezTo>
                  <a:pt x="3151372" y="3140427"/>
                  <a:pt x="3133600" y="3149849"/>
                  <a:pt x="3125382" y="3166062"/>
                </a:cubicBezTo>
                <a:cubicBezTo>
                  <a:pt x="3115504" y="3185548"/>
                  <a:pt x="3118733" y="3209283"/>
                  <a:pt x="3112386" y="3230150"/>
                </a:cubicBezTo>
                <a:cubicBezTo>
                  <a:pt x="3105683" y="3252188"/>
                  <a:pt x="3093188" y="3272227"/>
                  <a:pt x="3086395" y="3294238"/>
                </a:cubicBezTo>
                <a:cubicBezTo>
                  <a:pt x="3077982" y="3321504"/>
                  <a:pt x="3073171" y="3349729"/>
                  <a:pt x="3066902" y="3377552"/>
                </a:cubicBezTo>
                <a:cubicBezTo>
                  <a:pt x="3064507" y="3388185"/>
                  <a:pt x="3063439" y="3399121"/>
                  <a:pt x="3060405" y="3409596"/>
                </a:cubicBezTo>
                <a:cubicBezTo>
                  <a:pt x="3049289" y="3447967"/>
                  <a:pt x="3028204" y="3504605"/>
                  <a:pt x="3008423" y="3537771"/>
                </a:cubicBezTo>
                <a:cubicBezTo>
                  <a:pt x="2999846" y="3552152"/>
                  <a:pt x="2987897" y="3564426"/>
                  <a:pt x="2975935" y="3576224"/>
                </a:cubicBezTo>
                <a:cubicBezTo>
                  <a:pt x="2893513" y="3657518"/>
                  <a:pt x="2964872" y="3582574"/>
                  <a:pt x="2897963" y="3633903"/>
                </a:cubicBezTo>
                <a:cubicBezTo>
                  <a:pt x="2838851" y="3679250"/>
                  <a:pt x="2903700" y="3643890"/>
                  <a:pt x="2845982" y="3672356"/>
                </a:cubicBezTo>
                <a:cubicBezTo>
                  <a:pt x="2835152" y="3674492"/>
                  <a:pt x="2823254" y="3673668"/>
                  <a:pt x="2813493" y="3678764"/>
                </a:cubicBezTo>
                <a:cubicBezTo>
                  <a:pt x="2728709" y="3723035"/>
                  <a:pt x="2724056" y="3744942"/>
                  <a:pt x="2651051" y="3813349"/>
                </a:cubicBezTo>
                <a:cubicBezTo>
                  <a:pt x="2499212" y="3955623"/>
                  <a:pt x="2704316" y="3761043"/>
                  <a:pt x="2560084" y="3877436"/>
                </a:cubicBezTo>
                <a:cubicBezTo>
                  <a:pt x="2549350" y="3886098"/>
                  <a:pt x="2543900" y="3899808"/>
                  <a:pt x="2534093" y="3909480"/>
                </a:cubicBezTo>
                <a:cubicBezTo>
                  <a:pt x="2515651" y="3927670"/>
                  <a:pt x="2494680" y="3943199"/>
                  <a:pt x="2475614" y="3960751"/>
                </a:cubicBezTo>
                <a:cubicBezTo>
                  <a:pt x="2414734" y="4016795"/>
                  <a:pt x="2456043" y="3978787"/>
                  <a:pt x="2417135" y="4024838"/>
                </a:cubicBezTo>
                <a:cubicBezTo>
                  <a:pt x="2402396" y="4042283"/>
                  <a:pt x="2388390" y="4060517"/>
                  <a:pt x="2371651" y="4076109"/>
                </a:cubicBezTo>
                <a:cubicBezTo>
                  <a:pt x="2290026" y="4152144"/>
                  <a:pt x="2308583" y="4100625"/>
                  <a:pt x="2293679" y="4159423"/>
                </a:cubicBezTo>
                <a:cubicBezTo>
                  <a:pt x="2285015" y="4174377"/>
                  <a:pt x="2272362" y="4187689"/>
                  <a:pt x="2267688" y="4204284"/>
                </a:cubicBezTo>
                <a:cubicBezTo>
                  <a:pt x="2261286" y="4227019"/>
                  <a:pt x="2262683" y="4251231"/>
                  <a:pt x="2261191" y="4274781"/>
                </a:cubicBezTo>
                <a:cubicBezTo>
                  <a:pt x="2258350" y="4319606"/>
                  <a:pt x="2257025" y="4364512"/>
                  <a:pt x="2254693" y="4409365"/>
                </a:cubicBezTo>
                <a:cubicBezTo>
                  <a:pt x="2248361" y="4531140"/>
                  <a:pt x="2242460" y="4652940"/>
                  <a:pt x="2235200" y="4774666"/>
                </a:cubicBezTo>
                <a:cubicBezTo>
                  <a:pt x="2227351" y="4906273"/>
                  <a:pt x="2222512" y="4804037"/>
                  <a:pt x="2215707" y="5005382"/>
                </a:cubicBezTo>
                <a:cubicBezTo>
                  <a:pt x="2215523" y="5010826"/>
                  <a:pt x="2216757" y="5016141"/>
                  <a:pt x="2218232" y="5021443"/>
                </a:cubicBezTo>
                <a:lnTo>
                  <a:pt x="2221450" y="5034387"/>
                </a:lnTo>
                <a:lnTo>
                  <a:pt x="2228056" y="5098256"/>
                </a:lnTo>
                <a:cubicBezTo>
                  <a:pt x="2228928" y="5106980"/>
                  <a:pt x="2229470" y="5115736"/>
                  <a:pt x="2230438" y="5124450"/>
                </a:cubicBezTo>
                <a:cubicBezTo>
                  <a:pt x="2231058" y="5130028"/>
                  <a:pt x="2232231" y="5135537"/>
                  <a:pt x="2232819" y="5141119"/>
                </a:cubicBezTo>
                <a:cubicBezTo>
                  <a:pt x="2233819" y="5150625"/>
                  <a:pt x="2234200" y="5160188"/>
                  <a:pt x="2235200" y="5169694"/>
                </a:cubicBezTo>
                <a:cubicBezTo>
                  <a:pt x="2236659" y="5183555"/>
                  <a:pt x="2240594" y="5202104"/>
                  <a:pt x="2242344" y="5214938"/>
                </a:cubicBezTo>
                <a:cubicBezTo>
                  <a:pt x="2243422" y="5222842"/>
                  <a:pt x="2243481" y="5230871"/>
                  <a:pt x="2244725" y="5238750"/>
                </a:cubicBezTo>
                <a:cubicBezTo>
                  <a:pt x="2255392" y="5306304"/>
                  <a:pt x="2244413" y="5214496"/>
                  <a:pt x="2251869" y="5281613"/>
                </a:cubicBezTo>
                <a:lnTo>
                  <a:pt x="2256631" y="5300663"/>
                </a:lnTo>
                <a:cubicBezTo>
                  <a:pt x="2260680" y="5316861"/>
                  <a:pt x="2263386" y="5334049"/>
                  <a:pt x="2266156" y="5350669"/>
                </a:cubicBezTo>
                <a:lnTo>
                  <a:pt x="2273300" y="5369719"/>
                </a:lnTo>
                <a:cubicBezTo>
                  <a:pt x="2275598" y="5375848"/>
                  <a:pt x="2275993" y="5382559"/>
                  <a:pt x="2278063" y="5388769"/>
                </a:cubicBezTo>
                <a:cubicBezTo>
                  <a:pt x="2279186" y="5392137"/>
                  <a:pt x="2281356" y="5395062"/>
                  <a:pt x="2282825" y="5398294"/>
                </a:cubicBezTo>
                <a:cubicBezTo>
                  <a:pt x="2285326" y="5403797"/>
                  <a:pt x="2287799" y="5409321"/>
                  <a:pt x="2289969" y="5414963"/>
                </a:cubicBezTo>
                <a:cubicBezTo>
                  <a:pt x="2291771" y="5419648"/>
                  <a:pt x="2293144" y="5424488"/>
                  <a:pt x="2294731" y="5429250"/>
                </a:cubicBezTo>
                <a:cubicBezTo>
                  <a:pt x="2298786" y="5441416"/>
                  <a:pt x="2304637" y="5452917"/>
                  <a:pt x="2309019" y="5464969"/>
                </a:cubicBezTo>
                <a:cubicBezTo>
                  <a:pt x="2310994" y="5470400"/>
                  <a:pt x="2312194" y="5476082"/>
                  <a:pt x="2313781" y="5481638"/>
                </a:cubicBezTo>
                <a:cubicBezTo>
                  <a:pt x="2317102" y="5493263"/>
                  <a:pt x="2323466" y="5503796"/>
                  <a:pt x="2328069" y="5514975"/>
                </a:cubicBezTo>
                <a:cubicBezTo>
                  <a:pt x="2329025" y="5517296"/>
                  <a:pt x="2329656" y="5519738"/>
                  <a:pt x="2330450" y="5522119"/>
                </a:cubicBezTo>
                <a:cubicBezTo>
                  <a:pt x="2333625" y="5526088"/>
                  <a:pt x="2336925" y="5529959"/>
                  <a:pt x="2339975" y="5534025"/>
                </a:cubicBezTo>
                <a:cubicBezTo>
                  <a:pt x="2341692" y="5536315"/>
                  <a:pt x="2342875" y="5538996"/>
                  <a:pt x="2344738" y="5541169"/>
                </a:cubicBezTo>
                <a:cubicBezTo>
                  <a:pt x="2353166" y="5551001"/>
                  <a:pt x="2358381" y="5553447"/>
                  <a:pt x="2368550" y="5562600"/>
                </a:cubicBezTo>
                <a:cubicBezTo>
                  <a:pt x="2371887" y="5565604"/>
                  <a:pt x="2374900" y="5568950"/>
                  <a:pt x="2378075" y="5572125"/>
                </a:cubicBezTo>
                <a:cubicBezTo>
                  <a:pt x="2380456" y="5572919"/>
                  <a:pt x="2382925" y="5573487"/>
                  <a:pt x="2385219" y="5574506"/>
                </a:cubicBezTo>
                <a:cubicBezTo>
                  <a:pt x="2390085" y="5576669"/>
                  <a:pt x="2394510" y="5579809"/>
                  <a:pt x="2399506" y="5581650"/>
                </a:cubicBezTo>
                <a:cubicBezTo>
                  <a:pt x="2443571" y="5597885"/>
                  <a:pt x="2417515" y="5581926"/>
                  <a:pt x="2447131" y="5603081"/>
                </a:cubicBezTo>
                <a:lnTo>
                  <a:pt x="2451084" y="5604386"/>
                </a:lnTo>
                <a:lnTo>
                  <a:pt x="2456121" y="5607807"/>
                </a:lnTo>
                <a:lnTo>
                  <a:pt x="2458485" y="5609040"/>
                </a:lnTo>
                <a:lnTo>
                  <a:pt x="2468563" y="5614988"/>
                </a:lnTo>
                <a:lnTo>
                  <a:pt x="2472943" y="5616581"/>
                </a:lnTo>
                <a:lnTo>
                  <a:pt x="2476631" y="5618504"/>
                </a:lnTo>
                <a:cubicBezTo>
                  <a:pt x="2481639" y="5620906"/>
                  <a:pt x="2484951" y="5622233"/>
                  <a:pt x="2486969" y="5622760"/>
                </a:cubicBezTo>
                <a:lnTo>
                  <a:pt x="2488835" y="5622360"/>
                </a:lnTo>
                <a:lnTo>
                  <a:pt x="2494756" y="5624513"/>
                </a:lnTo>
                <a:lnTo>
                  <a:pt x="2498948" y="5626609"/>
                </a:lnTo>
                <a:lnTo>
                  <a:pt x="2507339" y="5632873"/>
                </a:lnTo>
                <a:lnTo>
                  <a:pt x="2519600" y="5633600"/>
                </a:lnTo>
                <a:cubicBezTo>
                  <a:pt x="2524249" y="5633847"/>
                  <a:pt x="2527472" y="5633999"/>
                  <a:pt x="2528094" y="5634038"/>
                </a:cubicBezTo>
                <a:lnTo>
                  <a:pt x="2529062" y="5634591"/>
                </a:lnTo>
                <a:lnTo>
                  <a:pt x="2531156" y="5634706"/>
                </a:lnTo>
                <a:lnTo>
                  <a:pt x="2544047" y="5637515"/>
                </a:lnTo>
                <a:cubicBezTo>
                  <a:pt x="2556284" y="5640529"/>
                  <a:pt x="2559939" y="5642649"/>
                  <a:pt x="2578100" y="5648325"/>
                </a:cubicBezTo>
                <a:cubicBezTo>
                  <a:pt x="2583616" y="5650049"/>
                  <a:pt x="2589404" y="5650942"/>
                  <a:pt x="2594769" y="5653088"/>
                </a:cubicBezTo>
                <a:lnTo>
                  <a:pt x="2604291" y="5657849"/>
                </a:lnTo>
                <a:lnTo>
                  <a:pt x="2625725" y="5664994"/>
                </a:lnTo>
                <a:lnTo>
                  <a:pt x="2625725" y="5664994"/>
                </a:lnTo>
                <a:lnTo>
                  <a:pt x="2637631" y="5667375"/>
                </a:lnTo>
                <a:cubicBezTo>
                  <a:pt x="2640077" y="5667939"/>
                  <a:pt x="2642321" y="5669230"/>
                  <a:pt x="2644775" y="5669756"/>
                </a:cubicBezTo>
                <a:cubicBezTo>
                  <a:pt x="2670177" y="5675199"/>
                  <a:pt x="2698185" y="5678230"/>
                  <a:pt x="2723356" y="5681663"/>
                </a:cubicBezTo>
                <a:cubicBezTo>
                  <a:pt x="2729706" y="5680869"/>
                  <a:pt x="2736094" y="5680333"/>
                  <a:pt x="2742406" y="5679281"/>
                </a:cubicBezTo>
                <a:lnTo>
                  <a:pt x="2751768" y="5676941"/>
                </a:lnTo>
                <a:lnTo>
                  <a:pt x="2766734" y="5684687"/>
                </a:lnTo>
                <a:cubicBezTo>
                  <a:pt x="2788421" y="5695268"/>
                  <a:pt x="2788166" y="5692624"/>
                  <a:pt x="2798208" y="5697472"/>
                </a:cubicBezTo>
                <a:lnTo>
                  <a:pt x="2803347" y="5700239"/>
                </a:lnTo>
                <a:lnTo>
                  <a:pt x="2818606" y="5698331"/>
                </a:lnTo>
                <a:cubicBezTo>
                  <a:pt x="2852798" y="5693071"/>
                  <a:pt x="2839434" y="5696101"/>
                  <a:pt x="2859088" y="5691188"/>
                </a:cubicBezTo>
                <a:cubicBezTo>
                  <a:pt x="2871788" y="5691982"/>
                  <a:pt x="2884526" y="5692303"/>
                  <a:pt x="2897188" y="5693569"/>
                </a:cubicBezTo>
                <a:cubicBezTo>
                  <a:pt x="2900444" y="5693895"/>
                  <a:pt x="2903990" y="5694135"/>
                  <a:pt x="2906713" y="5695950"/>
                </a:cubicBezTo>
                <a:cubicBezTo>
                  <a:pt x="2928253" y="5710311"/>
                  <a:pt x="2895265" y="5697692"/>
                  <a:pt x="2918619" y="5705475"/>
                </a:cubicBezTo>
                <a:lnTo>
                  <a:pt x="2939618" y="5702159"/>
                </a:lnTo>
                <a:lnTo>
                  <a:pt x="2932906" y="5710238"/>
                </a:lnTo>
                <a:cubicBezTo>
                  <a:pt x="2923338" y="5715777"/>
                  <a:pt x="2912269" y="5718175"/>
                  <a:pt x="2901950" y="5722144"/>
                </a:cubicBezTo>
                <a:cubicBezTo>
                  <a:pt x="2894013" y="5722938"/>
                  <a:pt x="2886027" y="5723342"/>
                  <a:pt x="2878138" y="5724525"/>
                </a:cubicBezTo>
                <a:cubicBezTo>
                  <a:pt x="2870133" y="5725726"/>
                  <a:pt x="2862297" y="5727881"/>
                  <a:pt x="2854325" y="5729288"/>
                </a:cubicBezTo>
                <a:lnTo>
                  <a:pt x="2851636" y="5729672"/>
                </a:lnTo>
                <a:lnTo>
                  <a:pt x="2851780" y="5729763"/>
                </a:lnTo>
                <a:lnTo>
                  <a:pt x="2889794" y="5754138"/>
                </a:lnTo>
                <a:lnTo>
                  <a:pt x="2893099" y="5752070"/>
                </a:lnTo>
                <a:cubicBezTo>
                  <a:pt x="2900694" y="5745886"/>
                  <a:pt x="2908064" y="5739252"/>
                  <a:pt x="2916238" y="5734050"/>
                </a:cubicBezTo>
                <a:cubicBezTo>
                  <a:pt x="2926125" y="5727758"/>
                  <a:pt x="2937443" y="5723882"/>
                  <a:pt x="2947194" y="5717381"/>
                </a:cubicBezTo>
                <a:cubicBezTo>
                  <a:pt x="2951864" y="5714268"/>
                  <a:pt x="2955404" y="5709699"/>
                  <a:pt x="2959100" y="5705475"/>
                </a:cubicBezTo>
                <a:cubicBezTo>
                  <a:pt x="2960043" y="5704398"/>
                  <a:pt x="2961949" y="5702612"/>
                  <a:pt x="2963262" y="5701095"/>
                </a:cubicBezTo>
                <a:lnTo>
                  <a:pt x="2963589" y="5699593"/>
                </a:lnTo>
                <a:lnTo>
                  <a:pt x="2990056" y="5705475"/>
                </a:lnTo>
                <a:cubicBezTo>
                  <a:pt x="2995560" y="5706576"/>
                  <a:pt x="3001203" y="5706852"/>
                  <a:pt x="3006725" y="5707856"/>
                </a:cubicBezTo>
                <a:cubicBezTo>
                  <a:pt x="3018671" y="5710028"/>
                  <a:pt x="3042444" y="5715000"/>
                  <a:pt x="3042444" y="5715000"/>
                </a:cubicBezTo>
                <a:cubicBezTo>
                  <a:pt x="3049588" y="5718175"/>
                  <a:pt x="3056413" y="5722193"/>
                  <a:pt x="3063875" y="5724525"/>
                </a:cubicBezTo>
                <a:cubicBezTo>
                  <a:pt x="3069232" y="5726199"/>
                  <a:pt x="3074997" y="5726052"/>
                  <a:pt x="3080544" y="5726906"/>
                </a:cubicBezTo>
                <a:cubicBezTo>
                  <a:pt x="3085316" y="5727640"/>
                  <a:pt x="3090069" y="5728494"/>
                  <a:pt x="3094831" y="5729288"/>
                </a:cubicBezTo>
                <a:cubicBezTo>
                  <a:pt x="3099594" y="5731669"/>
                  <a:pt x="3104431" y="5733907"/>
                  <a:pt x="3109119" y="5736431"/>
                </a:cubicBezTo>
                <a:cubicBezTo>
                  <a:pt x="3124252" y="5744579"/>
                  <a:pt x="3130108" y="5749777"/>
                  <a:pt x="3147219" y="5755481"/>
                </a:cubicBezTo>
                <a:cubicBezTo>
                  <a:pt x="3159271" y="5759498"/>
                  <a:pt x="3189337" y="5763426"/>
                  <a:pt x="3199606" y="5765006"/>
                </a:cubicBezTo>
                <a:cubicBezTo>
                  <a:pt x="3205512" y="5800436"/>
                  <a:pt x="3208619" y="5791601"/>
                  <a:pt x="3192463" y="5829300"/>
                </a:cubicBezTo>
                <a:cubicBezTo>
                  <a:pt x="3190208" y="5834561"/>
                  <a:pt x="3186986" y="5839541"/>
                  <a:pt x="3182938" y="5843588"/>
                </a:cubicBezTo>
                <a:cubicBezTo>
                  <a:pt x="3178938" y="5847587"/>
                  <a:pt x="3160821" y="5855428"/>
                  <a:pt x="3156744" y="5857875"/>
                </a:cubicBezTo>
                <a:cubicBezTo>
                  <a:pt x="3135226" y="5870786"/>
                  <a:pt x="3153035" y="5873091"/>
                  <a:pt x="3109119" y="5884069"/>
                </a:cubicBezTo>
                <a:cubicBezTo>
                  <a:pt x="3094733" y="5887665"/>
                  <a:pt x="3080642" y="5892378"/>
                  <a:pt x="3066256" y="5895975"/>
                </a:cubicBezTo>
                <a:cubicBezTo>
                  <a:pt x="3058403" y="5897938"/>
                  <a:pt x="3050337" y="5898944"/>
                  <a:pt x="3042444" y="5900738"/>
                </a:cubicBezTo>
                <a:cubicBezTo>
                  <a:pt x="3038799" y="5901567"/>
                  <a:pt x="3030883" y="5903767"/>
                  <a:pt x="3022479" y="5905851"/>
                </a:cubicBezTo>
                <a:lnTo>
                  <a:pt x="3021535" y="5906033"/>
                </a:lnTo>
                <a:lnTo>
                  <a:pt x="3003550" y="5915025"/>
                </a:lnTo>
                <a:cubicBezTo>
                  <a:pt x="2994394" y="5918398"/>
                  <a:pt x="2984500" y="5919258"/>
                  <a:pt x="2974975" y="5921375"/>
                </a:cubicBezTo>
                <a:lnTo>
                  <a:pt x="2960115" y="5930291"/>
                </a:lnTo>
                <a:lnTo>
                  <a:pt x="2937669" y="5931694"/>
                </a:lnTo>
                <a:cubicBezTo>
                  <a:pt x="2907334" y="5933861"/>
                  <a:pt x="2919137" y="5933868"/>
                  <a:pt x="2887663" y="5938838"/>
                </a:cubicBezTo>
                <a:cubicBezTo>
                  <a:pt x="2881342" y="5939836"/>
                  <a:pt x="2874932" y="5940208"/>
                  <a:pt x="2868613" y="5941219"/>
                </a:cubicBezTo>
                <a:lnTo>
                  <a:pt x="2828131" y="5948363"/>
                </a:lnTo>
                <a:cubicBezTo>
                  <a:pt x="2811614" y="5949395"/>
                  <a:pt x="2798676" y="5950085"/>
                  <a:pt x="2785620" y="5951065"/>
                </a:cubicBezTo>
                <a:lnTo>
                  <a:pt x="2760518" y="5953645"/>
                </a:lnTo>
                <a:lnTo>
                  <a:pt x="2752725" y="5953125"/>
                </a:lnTo>
                <a:cubicBezTo>
                  <a:pt x="2726088" y="5950219"/>
                  <a:pt x="2700095" y="5942062"/>
                  <a:pt x="2673350" y="5940425"/>
                </a:cubicBezTo>
                <a:cubicBezTo>
                  <a:pt x="2647975" y="5938871"/>
                  <a:pt x="2622550" y="5942542"/>
                  <a:pt x="2597150" y="5943600"/>
                </a:cubicBezTo>
                <a:cubicBezTo>
                  <a:pt x="2559050" y="5942542"/>
                  <a:pt x="2520965" y="5940425"/>
                  <a:pt x="2482850" y="5940425"/>
                </a:cubicBezTo>
                <a:cubicBezTo>
                  <a:pt x="2443139" y="5940425"/>
                  <a:pt x="2417219" y="5941262"/>
                  <a:pt x="2391962" y="5942871"/>
                </a:cubicBezTo>
                <a:lnTo>
                  <a:pt x="2383018" y="5943555"/>
                </a:lnTo>
                <a:lnTo>
                  <a:pt x="2382838" y="5943600"/>
                </a:lnTo>
                <a:cubicBezTo>
                  <a:pt x="2334807" y="5952972"/>
                  <a:pt x="2304129" y="5957372"/>
                  <a:pt x="2256631" y="5962650"/>
                </a:cubicBezTo>
                <a:cubicBezTo>
                  <a:pt x="2232846" y="5965293"/>
                  <a:pt x="2209067" y="5968128"/>
                  <a:pt x="2185194" y="5969794"/>
                </a:cubicBezTo>
                <a:cubicBezTo>
                  <a:pt x="2128095" y="5973778"/>
                  <a:pt x="2070871" y="5975749"/>
                  <a:pt x="2013744" y="5979319"/>
                </a:cubicBezTo>
                <a:cubicBezTo>
                  <a:pt x="2002631" y="5981700"/>
                  <a:pt x="1991737" y="5985591"/>
                  <a:pt x="1980406" y="5986463"/>
                </a:cubicBezTo>
                <a:lnTo>
                  <a:pt x="1951831" y="5984081"/>
                </a:lnTo>
                <a:lnTo>
                  <a:pt x="1882775" y="5979319"/>
                </a:lnTo>
                <a:cubicBezTo>
                  <a:pt x="1870869" y="5976938"/>
                  <a:pt x="1858909" y="5974809"/>
                  <a:pt x="1847056" y="5972175"/>
                </a:cubicBezTo>
                <a:cubicBezTo>
                  <a:pt x="1837472" y="5970045"/>
                  <a:pt x="1828250" y="5966008"/>
                  <a:pt x="1818481" y="5965031"/>
                </a:cubicBezTo>
                <a:lnTo>
                  <a:pt x="1793072" y="5963694"/>
                </a:lnTo>
                <a:lnTo>
                  <a:pt x="1755775" y="5965825"/>
                </a:lnTo>
                <a:lnTo>
                  <a:pt x="1749112" y="5970268"/>
                </a:lnTo>
                <a:lnTo>
                  <a:pt x="1747358" y="5969952"/>
                </a:lnTo>
                <a:cubicBezTo>
                  <a:pt x="1746632" y="5969649"/>
                  <a:pt x="1746962" y="5969094"/>
                  <a:pt x="1727977" y="5965280"/>
                </a:cubicBezTo>
                <a:lnTo>
                  <a:pt x="1713471" y="5962503"/>
                </a:lnTo>
                <a:lnTo>
                  <a:pt x="1697038" y="5965031"/>
                </a:lnTo>
                <a:cubicBezTo>
                  <a:pt x="1650635" y="5966191"/>
                  <a:pt x="1637258" y="5963252"/>
                  <a:pt x="1597025" y="5957888"/>
                </a:cubicBezTo>
                <a:lnTo>
                  <a:pt x="1571834" y="5949491"/>
                </a:lnTo>
                <a:lnTo>
                  <a:pt x="1504156" y="5948363"/>
                </a:lnTo>
                <a:cubicBezTo>
                  <a:pt x="1478750" y="5947811"/>
                  <a:pt x="1453341" y="5947162"/>
                  <a:pt x="1427956" y="5945981"/>
                </a:cubicBezTo>
                <a:cubicBezTo>
                  <a:pt x="1419198" y="5945574"/>
                  <a:pt x="1410142" y="5946178"/>
                  <a:pt x="1401763" y="5943600"/>
                </a:cubicBezTo>
                <a:cubicBezTo>
                  <a:pt x="1389205" y="5939736"/>
                  <a:pt x="1377950" y="5932487"/>
                  <a:pt x="1366044" y="5926931"/>
                </a:cubicBezTo>
                <a:lnTo>
                  <a:pt x="1351267" y="5922498"/>
                </a:lnTo>
                <a:lnTo>
                  <a:pt x="1349375" y="5922169"/>
                </a:lnTo>
                <a:lnTo>
                  <a:pt x="1347712" y="5921432"/>
                </a:lnTo>
                <a:lnTo>
                  <a:pt x="1320277" y="5913202"/>
                </a:lnTo>
                <a:lnTo>
                  <a:pt x="1316038" y="5912644"/>
                </a:lnTo>
                <a:cubicBezTo>
                  <a:pt x="1264284" y="5893824"/>
                  <a:pt x="1316687" y="5910849"/>
                  <a:pt x="1239838" y="5895975"/>
                </a:cubicBezTo>
                <a:cubicBezTo>
                  <a:pt x="1233017" y="5894655"/>
                  <a:pt x="1210682" y="5887050"/>
                  <a:pt x="1201738" y="5884069"/>
                </a:cubicBezTo>
                <a:lnTo>
                  <a:pt x="1200154" y="5880822"/>
                </a:lnTo>
                <a:lnTo>
                  <a:pt x="1185069" y="5876925"/>
                </a:lnTo>
                <a:cubicBezTo>
                  <a:pt x="1162566" y="5863423"/>
                  <a:pt x="1171066" y="5862921"/>
                  <a:pt x="1156494" y="5848350"/>
                </a:cubicBezTo>
                <a:cubicBezTo>
                  <a:pt x="1154470" y="5846326"/>
                  <a:pt x="1151374" y="5845612"/>
                  <a:pt x="1149350" y="5843588"/>
                </a:cubicBezTo>
                <a:cubicBezTo>
                  <a:pt x="1141977" y="5836215"/>
                  <a:pt x="1141450" y="5824843"/>
                  <a:pt x="1142206" y="5815013"/>
                </a:cubicBezTo>
                <a:cubicBezTo>
                  <a:pt x="1142478" y="5811474"/>
                  <a:pt x="1145381" y="5808663"/>
                  <a:pt x="1146969" y="5805488"/>
                </a:cubicBezTo>
                <a:cubicBezTo>
                  <a:pt x="1150938" y="5802313"/>
                  <a:pt x="1155097" y="5799363"/>
                  <a:pt x="1158875" y="5795963"/>
                </a:cubicBezTo>
                <a:cubicBezTo>
                  <a:pt x="1163047" y="5792208"/>
                  <a:pt x="1166398" y="5787562"/>
                  <a:pt x="1170781" y="5784056"/>
                </a:cubicBezTo>
                <a:cubicBezTo>
                  <a:pt x="1174395" y="5781165"/>
                  <a:pt x="1180392" y="5780932"/>
                  <a:pt x="1182688" y="5776913"/>
                </a:cubicBezTo>
                <a:cubicBezTo>
                  <a:pt x="1184312" y="5774071"/>
                  <a:pt x="1181100" y="5770563"/>
                  <a:pt x="1180306" y="5767388"/>
                </a:cubicBezTo>
                <a:cubicBezTo>
                  <a:pt x="1154060" y="5770012"/>
                  <a:pt x="1155677" y="5769326"/>
                  <a:pt x="1127919" y="5774531"/>
                </a:cubicBezTo>
                <a:cubicBezTo>
                  <a:pt x="1124702" y="5775134"/>
                  <a:pt x="1121666" y="5776862"/>
                  <a:pt x="1118394" y="5776913"/>
                </a:cubicBezTo>
                <a:lnTo>
                  <a:pt x="978279" y="5778043"/>
                </a:lnTo>
                <a:lnTo>
                  <a:pt x="993775" y="5768975"/>
                </a:lnTo>
                <a:lnTo>
                  <a:pt x="1009650" y="5765800"/>
                </a:lnTo>
                <a:cubicBezTo>
                  <a:pt x="955675" y="5764742"/>
                  <a:pt x="901605" y="5765993"/>
                  <a:pt x="847725" y="5762625"/>
                </a:cubicBezTo>
                <a:cubicBezTo>
                  <a:pt x="833633" y="5761744"/>
                  <a:pt x="820378" y="5755421"/>
                  <a:pt x="806450" y="5753100"/>
                </a:cubicBezTo>
                <a:cubicBezTo>
                  <a:pt x="794919" y="5751178"/>
                  <a:pt x="783174" y="5750896"/>
                  <a:pt x="771525" y="5749925"/>
                </a:cubicBezTo>
                <a:cubicBezTo>
                  <a:pt x="714084" y="5745138"/>
                  <a:pt x="748678" y="5749054"/>
                  <a:pt x="704850" y="5743575"/>
                </a:cubicBezTo>
                <a:cubicBezTo>
                  <a:pt x="685060" y="5744282"/>
                  <a:pt x="634445" y="5747148"/>
                  <a:pt x="580748" y="5748801"/>
                </a:cubicBezTo>
                <a:lnTo>
                  <a:pt x="570404" y="5748951"/>
                </a:lnTo>
                <a:lnTo>
                  <a:pt x="557278" y="5745834"/>
                </a:lnTo>
                <a:cubicBezTo>
                  <a:pt x="525558" y="5736867"/>
                  <a:pt x="595302" y="5743616"/>
                  <a:pt x="504031" y="5738813"/>
                </a:cubicBezTo>
                <a:cubicBezTo>
                  <a:pt x="496887" y="5740400"/>
                  <a:pt x="489856" y="5742629"/>
                  <a:pt x="482600" y="5743575"/>
                </a:cubicBezTo>
                <a:cubicBezTo>
                  <a:pt x="478458" y="5744116"/>
                  <a:pt x="471412" y="5744660"/>
                  <a:pt x="463039" y="5745179"/>
                </a:cubicBezTo>
                <a:lnTo>
                  <a:pt x="437144" y="5746543"/>
                </a:lnTo>
                <a:lnTo>
                  <a:pt x="330200" y="5724525"/>
                </a:lnTo>
                <a:lnTo>
                  <a:pt x="318536" y="5718693"/>
                </a:lnTo>
                <a:lnTo>
                  <a:pt x="314709" y="5715435"/>
                </a:lnTo>
                <a:cubicBezTo>
                  <a:pt x="310624" y="5710905"/>
                  <a:pt x="305804" y="5704696"/>
                  <a:pt x="299244" y="5695950"/>
                </a:cubicBezTo>
                <a:cubicBezTo>
                  <a:pt x="295777" y="5691327"/>
                  <a:pt x="296069" y="5684837"/>
                  <a:pt x="294481" y="5679281"/>
                </a:cubicBezTo>
                <a:cubicBezTo>
                  <a:pt x="256216" y="5618055"/>
                  <a:pt x="304217" y="5697022"/>
                  <a:pt x="275431" y="5643563"/>
                </a:cubicBezTo>
                <a:cubicBezTo>
                  <a:pt x="272717" y="5638523"/>
                  <a:pt x="268979" y="5634104"/>
                  <a:pt x="265906" y="5629275"/>
                </a:cubicBezTo>
                <a:cubicBezTo>
                  <a:pt x="242366" y="5592282"/>
                  <a:pt x="277967" y="5646176"/>
                  <a:pt x="249238" y="5603081"/>
                </a:cubicBezTo>
                <a:cubicBezTo>
                  <a:pt x="196330" y="5523716"/>
                  <a:pt x="234821" y="5571176"/>
                  <a:pt x="223044" y="5538788"/>
                </a:cubicBezTo>
                <a:lnTo>
                  <a:pt x="217625" y="5524330"/>
                </a:lnTo>
                <a:lnTo>
                  <a:pt x="216320" y="5518388"/>
                </a:lnTo>
                <a:cubicBezTo>
                  <a:pt x="215198" y="5513781"/>
                  <a:pt x="213532" y="5507284"/>
                  <a:pt x="211138" y="5498306"/>
                </a:cubicBezTo>
                <a:cubicBezTo>
                  <a:pt x="210037" y="5494176"/>
                  <a:pt x="206959" y="5490634"/>
                  <a:pt x="206375" y="5486400"/>
                </a:cubicBezTo>
                <a:cubicBezTo>
                  <a:pt x="203763" y="5467463"/>
                  <a:pt x="203200" y="5448300"/>
                  <a:pt x="201613" y="5429250"/>
                </a:cubicBezTo>
                <a:cubicBezTo>
                  <a:pt x="203200" y="5421313"/>
                  <a:pt x="204500" y="5413312"/>
                  <a:pt x="206375" y="5405438"/>
                </a:cubicBezTo>
                <a:cubicBezTo>
                  <a:pt x="208471" y="5396634"/>
                  <a:pt x="211744" y="5388119"/>
                  <a:pt x="213519" y="5379244"/>
                </a:cubicBezTo>
                <a:cubicBezTo>
                  <a:pt x="219562" y="5349027"/>
                  <a:pt x="222338" y="5300440"/>
                  <a:pt x="220663" y="5274469"/>
                </a:cubicBezTo>
                <a:cubicBezTo>
                  <a:pt x="217424" y="5224259"/>
                  <a:pt x="209550" y="5174456"/>
                  <a:pt x="203994" y="5124450"/>
                </a:cubicBezTo>
                <a:cubicBezTo>
                  <a:pt x="207169" y="5129212"/>
                  <a:pt x="214966" y="5147640"/>
                  <a:pt x="223044" y="5153025"/>
                </a:cubicBezTo>
                <a:cubicBezTo>
                  <a:pt x="227013" y="5153819"/>
                  <a:pt x="232088" y="5158268"/>
                  <a:pt x="234950" y="5155406"/>
                </a:cubicBezTo>
                <a:cubicBezTo>
                  <a:pt x="237812" y="5152544"/>
                  <a:pt x="233016" y="5147522"/>
                  <a:pt x="232569" y="5143500"/>
                </a:cubicBezTo>
                <a:cubicBezTo>
                  <a:pt x="231426" y="5133214"/>
                  <a:pt x="230982" y="5122863"/>
                  <a:pt x="230188" y="5112544"/>
                </a:cubicBezTo>
                <a:cubicBezTo>
                  <a:pt x="228600" y="5109369"/>
                  <a:pt x="227108" y="5106145"/>
                  <a:pt x="225425" y="5103019"/>
                </a:cubicBezTo>
                <a:cubicBezTo>
                  <a:pt x="221551" y="5095824"/>
                  <a:pt x="215764" y="5089446"/>
                  <a:pt x="213519" y="5081588"/>
                </a:cubicBezTo>
                <a:cubicBezTo>
                  <a:pt x="203092" y="5045092"/>
                  <a:pt x="224903" y="5056946"/>
                  <a:pt x="194469" y="5048250"/>
                </a:cubicBezTo>
                <a:cubicBezTo>
                  <a:pt x="194469" y="5048250"/>
                  <a:pt x="191681" y="5048461"/>
                  <a:pt x="188501" y="5049162"/>
                </a:cubicBezTo>
                <a:lnTo>
                  <a:pt x="181664" y="5052327"/>
                </a:lnTo>
                <a:lnTo>
                  <a:pt x="181935" y="5043834"/>
                </a:lnTo>
                <a:cubicBezTo>
                  <a:pt x="183337" y="5013883"/>
                  <a:pt x="186266" y="4984019"/>
                  <a:pt x="188433" y="4954112"/>
                </a:cubicBezTo>
                <a:cubicBezTo>
                  <a:pt x="181935" y="4924204"/>
                  <a:pt x="170815" y="4894920"/>
                  <a:pt x="168940" y="4864389"/>
                </a:cubicBezTo>
                <a:cubicBezTo>
                  <a:pt x="165392" y="4806657"/>
                  <a:pt x="181413" y="4692526"/>
                  <a:pt x="188433" y="4633673"/>
                </a:cubicBezTo>
                <a:cubicBezTo>
                  <a:pt x="165825" y="4538901"/>
                  <a:pt x="138570" y="4434483"/>
                  <a:pt x="129954" y="4338869"/>
                </a:cubicBezTo>
                <a:cubicBezTo>
                  <a:pt x="126880" y="4304757"/>
                  <a:pt x="134285" y="4270509"/>
                  <a:pt x="136451" y="4236328"/>
                </a:cubicBezTo>
                <a:cubicBezTo>
                  <a:pt x="119125" y="4133788"/>
                  <a:pt x="103893" y="4030881"/>
                  <a:pt x="84470" y="3928707"/>
                </a:cubicBezTo>
                <a:cubicBezTo>
                  <a:pt x="55988" y="3778876"/>
                  <a:pt x="63740" y="3875152"/>
                  <a:pt x="32488" y="3736443"/>
                </a:cubicBezTo>
                <a:cubicBezTo>
                  <a:pt x="11280" y="3642315"/>
                  <a:pt x="3418" y="3431158"/>
                  <a:pt x="0" y="3383960"/>
                </a:cubicBezTo>
                <a:cubicBezTo>
                  <a:pt x="8664" y="3354053"/>
                  <a:pt x="16018" y="3323746"/>
                  <a:pt x="25991" y="3294238"/>
                </a:cubicBezTo>
                <a:cubicBezTo>
                  <a:pt x="37695" y="3259606"/>
                  <a:pt x="55134" y="3226887"/>
                  <a:pt x="64977" y="3191697"/>
                </a:cubicBezTo>
                <a:cubicBezTo>
                  <a:pt x="72553" y="3164611"/>
                  <a:pt x="72200" y="3135898"/>
                  <a:pt x="77972" y="3108383"/>
                </a:cubicBezTo>
                <a:cubicBezTo>
                  <a:pt x="85210" y="3073881"/>
                  <a:pt x="101418" y="3040985"/>
                  <a:pt x="103963" y="3005842"/>
                </a:cubicBezTo>
                <a:cubicBezTo>
                  <a:pt x="107978" y="2950400"/>
                  <a:pt x="97465" y="2894798"/>
                  <a:pt x="97465" y="2839214"/>
                </a:cubicBezTo>
                <a:cubicBezTo>
                  <a:pt x="97465" y="2815619"/>
                  <a:pt x="101797" y="2792216"/>
                  <a:pt x="103963" y="2768718"/>
                </a:cubicBezTo>
                <a:cubicBezTo>
                  <a:pt x="99631" y="2743082"/>
                  <a:pt x="97358" y="2717025"/>
                  <a:pt x="90968" y="2691812"/>
                </a:cubicBezTo>
                <a:cubicBezTo>
                  <a:pt x="86480" y="2674105"/>
                  <a:pt x="76184" y="2658193"/>
                  <a:pt x="71475" y="2640542"/>
                </a:cubicBezTo>
                <a:cubicBezTo>
                  <a:pt x="65311" y="2617444"/>
                  <a:pt x="62811" y="2593544"/>
                  <a:pt x="58479" y="2570045"/>
                </a:cubicBezTo>
                <a:cubicBezTo>
                  <a:pt x="73993" y="2478240"/>
                  <a:pt x="67748" y="2518868"/>
                  <a:pt x="77972" y="2448279"/>
                </a:cubicBezTo>
                <a:cubicBezTo>
                  <a:pt x="80796" y="2428781"/>
                  <a:pt x="86701" y="2409840"/>
                  <a:pt x="90968" y="2390600"/>
                </a:cubicBezTo>
                <a:cubicBezTo>
                  <a:pt x="101861" y="2341479"/>
                  <a:pt x="112627" y="2292331"/>
                  <a:pt x="123456" y="2243198"/>
                </a:cubicBezTo>
                <a:cubicBezTo>
                  <a:pt x="165772" y="2159724"/>
                  <a:pt x="117865" y="2250253"/>
                  <a:pt x="168940" y="2166292"/>
                </a:cubicBezTo>
                <a:cubicBezTo>
                  <a:pt x="173923" y="2158100"/>
                  <a:pt x="176422" y="2148512"/>
                  <a:pt x="181935" y="2140657"/>
                </a:cubicBezTo>
                <a:cubicBezTo>
                  <a:pt x="195991" y="2120631"/>
                  <a:pt x="214160" y="2103528"/>
                  <a:pt x="227419" y="2082978"/>
                </a:cubicBezTo>
                <a:cubicBezTo>
                  <a:pt x="244588" y="2056368"/>
                  <a:pt x="257741" y="2027436"/>
                  <a:pt x="272902" y="1999664"/>
                </a:cubicBezTo>
                <a:cubicBezTo>
                  <a:pt x="290865" y="1966761"/>
                  <a:pt x="310365" y="1934626"/>
                  <a:pt x="331382" y="1903532"/>
                </a:cubicBezTo>
                <a:cubicBezTo>
                  <a:pt x="369425" y="1847247"/>
                  <a:pt x="358655" y="1881122"/>
                  <a:pt x="402856" y="1826627"/>
                </a:cubicBezTo>
                <a:cubicBezTo>
                  <a:pt x="408906" y="1819167"/>
                  <a:pt x="411520" y="1809537"/>
                  <a:pt x="415851" y="1800992"/>
                </a:cubicBezTo>
                <a:cubicBezTo>
                  <a:pt x="492492" y="1737998"/>
                  <a:pt x="418883" y="1805654"/>
                  <a:pt x="493823" y="1704860"/>
                </a:cubicBezTo>
                <a:cubicBezTo>
                  <a:pt x="502880" y="1692679"/>
                  <a:pt x="517817" y="1685385"/>
                  <a:pt x="526312" y="1672816"/>
                </a:cubicBezTo>
                <a:cubicBezTo>
                  <a:pt x="531265" y="1665487"/>
                  <a:pt x="528473" y="1654881"/>
                  <a:pt x="532809" y="1647181"/>
                </a:cubicBezTo>
                <a:cubicBezTo>
                  <a:pt x="576953" y="1568811"/>
                  <a:pt x="547563" y="1648387"/>
                  <a:pt x="565298" y="1595911"/>
                </a:cubicBezTo>
                <a:cubicBezTo>
                  <a:pt x="593481" y="1558847"/>
                  <a:pt x="607778" y="1541033"/>
                  <a:pt x="636772" y="1493371"/>
                </a:cubicBezTo>
                <a:cubicBezTo>
                  <a:pt x="646739" y="1476986"/>
                  <a:pt x="655312" y="1459738"/>
                  <a:pt x="662763" y="1442100"/>
                </a:cubicBezTo>
                <a:cubicBezTo>
                  <a:pt x="666198" y="1433970"/>
                  <a:pt x="665026" y="1424220"/>
                  <a:pt x="669261" y="1416465"/>
                </a:cubicBezTo>
                <a:cubicBezTo>
                  <a:pt x="680368" y="1396120"/>
                  <a:pt x="702750" y="1381248"/>
                  <a:pt x="708247" y="1358786"/>
                </a:cubicBezTo>
                <a:cubicBezTo>
                  <a:pt x="718424" y="1317202"/>
                  <a:pt x="712578" y="1273335"/>
                  <a:pt x="714744" y="1230611"/>
                </a:cubicBezTo>
                <a:cubicBezTo>
                  <a:pt x="714744" y="1230611"/>
                  <a:pt x="713027" y="1224019"/>
                  <a:pt x="710544" y="1215917"/>
                </a:cubicBezTo>
                <a:lnTo>
                  <a:pt x="705401" y="1202022"/>
                </a:lnTo>
                <a:lnTo>
                  <a:pt x="706641" y="1202135"/>
                </a:lnTo>
                <a:cubicBezTo>
                  <a:pt x="729751" y="1205506"/>
                  <a:pt x="706285" y="1207646"/>
                  <a:pt x="718820" y="1165860"/>
                </a:cubicBezTo>
                <a:cubicBezTo>
                  <a:pt x="720136" y="1161474"/>
                  <a:pt x="723900" y="1158240"/>
                  <a:pt x="726440" y="1154430"/>
                </a:cubicBezTo>
                <a:cubicBezTo>
                  <a:pt x="728958" y="1144360"/>
                  <a:pt x="734060" y="1125672"/>
                  <a:pt x="734060" y="1116330"/>
                </a:cubicBezTo>
                <a:cubicBezTo>
                  <a:pt x="734060" y="1093435"/>
                  <a:pt x="733090" y="1070468"/>
                  <a:pt x="730250" y="1047750"/>
                </a:cubicBezTo>
                <a:cubicBezTo>
                  <a:pt x="729254" y="1039780"/>
                  <a:pt x="725170" y="1032510"/>
                  <a:pt x="722630" y="1024890"/>
                </a:cubicBezTo>
                <a:cubicBezTo>
                  <a:pt x="721360" y="1013460"/>
                  <a:pt x="720340" y="1001999"/>
                  <a:pt x="718820" y="990600"/>
                </a:cubicBezTo>
                <a:cubicBezTo>
                  <a:pt x="717799" y="982943"/>
                  <a:pt x="715313" y="975459"/>
                  <a:pt x="715010" y="967740"/>
                </a:cubicBezTo>
                <a:cubicBezTo>
                  <a:pt x="712770" y="910620"/>
                  <a:pt x="713440" y="853410"/>
                  <a:pt x="711200" y="796290"/>
                </a:cubicBezTo>
                <a:cubicBezTo>
                  <a:pt x="710897" y="788571"/>
                  <a:pt x="708243" y="781108"/>
                  <a:pt x="707390" y="773430"/>
                </a:cubicBezTo>
                <a:cubicBezTo>
                  <a:pt x="696001" y="670925"/>
                  <a:pt x="709756" y="770939"/>
                  <a:pt x="699770" y="701040"/>
                </a:cubicBezTo>
                <a:lnTo>
                  <a:pt x="697607" y="610189"/>
                </a:lnTo>
                <a:lnTo>
                  <a:pt x="703015" y="603111"/>
                </a:lnTo>
                <a:cubicBezTo>
                  <a:pt x="707926" y="596987"/>
                  <a:pt x="712415" y="590676"/>
                  <a:pt x="714744" y="583324"/>
                </a:cubicBezTo>
                <a:cubicBezTo>
                  <a:pt x="721237" y="562832"/>
                  <a:pt x="720254" y="540683"/>
                  <a:pt x="721242" y="519236"/>
                </a:cubicBezTo>
                <a:cubicBezTo>
                  <a:pt x="724587" y="446646"/>
                  <a:pt x="725573" y="373971"/>
                  <a:pt x="727740" y="301337"/>
                </a:cubicBezTo>
                <a:cubicBezTo>
                  <a:pt x="725573" y="286383"/>
                  <a:pt x="722569" y="271525"/>
                  <a:pt x="721242" y="256476"/>
                </a:cubicBezTo>
                <a:cubicBezTo>
                  <a:pt x="719738" y="239417"/>
                  <a:pt x="719541" y="222227"/>
                  <a:pt x="719006" y="205079"/>
                </a:cubicBezTo>
                <a:lnTo>
                  <a:pt x="715674" y="165089"/>
                </a:lnTo>
                <a:lnTo>
                  <a:pt x="720938" y="157604"/>
                </a:lnTo>
                <a:cubicBezTo>
                  <a:pt x="724316" y="154628"/>
                  <a:pt x="728259" y="152458"/>
                  <a:pt x="734060" y="148590"/>
                </a:cubicBezTo>
                <a:cubicBezTo>
                  <a:pt x="721965" y="118353"/>
                  <a:pt x="728603" y="136028"/>
                  <a:pt x="715010" y="95250"/>
                </a:cubicBezTo>
                <a:lnTo>
                  <a:pt x="711200" y="83820"/>
                </a:lnTo>
                <a:lnTo>
                  <a:pt x="707390" y="72390"/>
                </a:lnTo>
                <a:cubicBezTo>
                  <a:pt x="708660" y="64770"/>
                  <a:pt x="707501" y="56312"/>
                  <a:pt x="711200" y="49530"/>
                </a:cubicBezTo>
                <a:cubicBezTo>
                  <a:pt x="713639" y="45058"/>
                  <a:pt x="737986" y="22385"/>
                  <a:pt x="745490" y="19050"/>
                </a:cubicBezTo>
                <a:cubicBezTo>
                  <a:pt x="751408" y="16420"/>
                  <a:pt x="758190" y="16510"/>
                  <a:pt x="764540" y="15240"/>
                </a:cubicBezTo>
                <a:cubicBezTo>
                  <a:pt x="812903" y="22149"/>
                  <a:pt x="817110" y="26798"/>
                  <a:pt x="863600" y="19050"/>
                </a:cubicBezTo>
                <a:cubicBezTo>
                  <a:pt x="882521" y="15897"/>
                  <a:pt x="885871" y="10594"/>
                  <a:pt x="901700" y="3810"/>
                </a:cubicBezTo>
                <a:cubicBezTo>
                  <a:pt x="905391" y="2228"/>
                  <a:pt x="909320" y="1270"/>
                  <a:pt x="91313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22822" y="723555"/>
            <a:ext cx="5350476"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Background:</a:t>
            </a:r>
            <a:r>
              <a:rPr lang="en-US" sz="2800" dirty="0">
                <a:solidFill>
                  <a:srgbClr val="00B0F0"/>
                </a:solidFill>
                <a:latin typeface="Times New Roman" panose="02020603050405020304" pitchFamily="18" charset="0"/>
                <a:cs typeface="Times New Roman" panose="02020603050405020304" pitchFamily="18" charset="0"/>
              </a:rPr>
              <a:t> </a:t>
            </a:r>
          </a:p>
        </p:txBody>
      </p:sp>
      <p:sp>
        <p:nvSpPr>
          <p:cNvPr id="8" name="Rectangle 7"/>
          <p:cNvSpPr/>
          <p:nvPr/>
        </p:nvSpPr>
        <p:spPr>
          <a:xfrm>
            <a:off x="1445740" y="1660594"/>
            <a:ext cx="10021330" cy="3970318"/>
          </a:xfrm>
          <a:prstGeom prst="rect">
            <a:avLst/>
          </a:prstGeom>
        </p:spPr>
        <p:txBody>
          <a:bodyPr wrap="square">
            <a:spAutoFit/>
          </a:bodyPr>
          <a:lstStyle/>
          <a:p>
            <a:pPr>
              <a:buFont typeface="+mj-lt"/>
              <a:buAutoNum type="arabicPeriod"/>
            </a:pPr>
            <a:r>
              <a:rPr lang="en-US" b="1" dirty="0">
                <a:solidFill>
                  <a:srgbClr val="0D0D0D"/>
                </a:solidFill>
                <a:latin typeface="Söhne"/>
              </a:rPr>
              <a:t>Wine's Diversity:</a:t>
            </a:r>
            <a:r>
              <a:rPr lang="en-US" dirty="0">
                <a:solidFill>
                  <a:srgbClr val="0D0D0D"/>
                </a:solidFill>
                <a:latin typeface="Söhne"/>
              </a:rPr>
              <a:t> Wine, derived from fermented grapes, varies widely due to grape variety, yeast strains, and production methods. It's not limited to grapes, encompassing rice and fruit wines too.</a:t>
            </a:r>
          </a:p>
          <a:p>
            <a:pPr>
              <a:buFont typeface="+mj-lt"/>
              <a:buAutoNum type="arabicPeriod"/>
            </a:pPr>
            <a:r>
              <a:rPr lang="en-US" b="1" dirty="0">
                <a:solidFill>
                  <a:srgbClr val="0D0D0D"/>
                </a:solidFill>
                <a:latin typeface="Söhne"/>
              </a:rPr>
              <a:t>Culinary Importance:</a:t>
            </a:r>
            <a:r>
              <a:rPr lang="en-US" dirty="0">
                <a:solidFill>
                  <a:srgbClr val="0D0D0D"/>
                </a:solidFill>
                <a:latin typeface="Söhne"/>
              </a:rPr>
              <a:t> Wine enhances cuisines globally, complementing dishes from stews to haute cuisines. It's served with meals, especially dinner, and its acidity balances savory or sweet flavors in sauces and braising.</a:t>
            </a:r>
          </a:p>
          <a:p>
            <a:pPr>
              <a:buFont typeface="+mj-lt"/>
              <a:buAutoNum type="arabicPeriod"/>
            </a:pPr>
            <a:r>
              <a:rPr lang="en-US" b="1" dirty="0">
                <a:solidFill>
                  <a:srgbClr val="0D0D0D"/>
                </a:solidFill>
                <a:latin typeface="Söhne"/>
              </a:rPr>
              <a:t>Red Wine Complexity:</a:t>
            </a:r>
            <a:r>
              <a:rPr lang="en-US" dirty="0">
                <a:solidFill>
                  <a:srgbClr val="0D0D0D"/>
                </a:solidFill>
                <a:latin typeface="Söhne"/>
              </a:rPr>
              <a:t> Made from dark grapes, red wine's hues span from violet to brown. Extracting color and flavor from grape skins defines much of its production process, contributing to its global allure.</a:t>
            </a:r>
          </a:p>
          <a:p>
            <a:pPr>
              <a:buFont typeface="+mj-lt"/>
              <a:buAutoNum type="arabicPeriod"/>
            </a:pPr>
            <a:r>
              <a:rPr lang="en-US" b="1" dirty="0">
                <a:solidFill>
                  <a:srgbClr val="0D0D0D"/>
                </a:solidFill>
                <a:latin typeface="Söhne"/>
              </a:rPr>
              <a:t>Wine Tasting:</a:t>
            </a:r>
            <a:r>
              <a:rPr lang="en-US" dirty="0">
                <a:solidFill>
                  <a:srgbClr val="0D0D0D"/>
                </a:solidFill>
                <a:latin typeface="Söhne"/>
              </a:rPr>
              <a:t> Evolving from ancient practices, wine tasting has a formalized methodology. Professionals use specialized terminology to describe flavors and aromas, though scientific studies highlight the inconsistency in wine identification among experts and consumers.</a:t>
            </a:r>
          </a:p>
          <a:p>
            <a:pPr>
              <a:buFont typeface="+mj-lt"/>
              <a:buAutoNum type="arabicPeriod"/>
            </a:pPr>
            <a:r>
              <a:rPr lang="en-US" b="1" dirty="0">
                <a:solidFill>
                  <a:srgbClr val="0D0D0D"/>
                </a:solidFill>
                <a:latin typeface="Söhne"/>
              </a:rPr>
              <a:t>Cultural Significance:</a:t>
            </a:r>
            <a:r>
              <a:rPr lang="en-US" dirty="0">
                <a:solidFill>
                  <a:srgbClr val="0D0D0D"/>
                </a:solidFill>
                <a:latin typeface="Söhne"/>
              </a:rPr>
              <a:t> Wine tasting is not just analytical but also a cultural experience, enriching personal appreciation and often accompanying social events and festivals worldwide.</a:t>
            </a:r>
            <a:endParaRPr lang="en-US" b="0" i="0" dirty="0">
              <a:solidFill>
                <a:srgbClr val="0D0D0D"/>
              </a:solidFill>
              <a:effectLst/>
              <a:latin typeface="Söhne"/>
            </a:endParaRPr>
          </a:p>
        </p:txBody>
      </p:sp>
    </p:spTree>
    <p:extLst>
      <p:ext uri="{BB962C8B-B14F-4D97-AF65-F5344CB8AC3E}">
        <p14:creationId xmlns:p14="http://schemas.microsoft.com/office/powerpoint/2010/main" val="75140962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4" y="575274"/>
            <a:ext cx="6005384" cy="954107"/>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Business Questions</a:t>
            </a:r>
          </a:p>
          <a:p>
            <a:pPr algn="ctr"/>
            <a:r>
              <a:rPr lang="en-US" sz="2800" dirty="0">
                <a:solidFill>
                  <a:srgbClr val="00B0F0"/>
                </a:solidFill>
                <a:latin typeface="Times New Roman" panose="02020603050405020304" pitchFamily="18" charset="0"/>
                <a:cs typeface="Times New Roman" panose="02020603050405020304" pitchFamily="18" charset="0"/>
              </a:rPr>
              <a:t> </a:t>
            </a:r>
          </a:p>
        </p:txBody>
      </p:sp>
      <p:sp>
        <p:nvSpPr>
          <p:cNvPr id="8" name="Rectangle 7"/>
          <p:cNvSpPr/>
          <p:nvPr/>
        </p:nvSpPr>
        <p:spPr>
          <a:xfrm>
            <a:off x="1731686" y="1759274"/>
            <a:ext cx="9228236" cy="3785652"/>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After encountering a dataset aimed at predicting the quality of red wine using numerical predictors, I gained insights into its background and details, despite not being a frequent drinker myself. This piqued my interest in exploring the dataset further, prompting questions about applying Supervised Machine Learning techniques, particularly Regression and Classification models, to analyze it. I pondered whether the numerical predictors in the dataset would align with the models I've studied. Additionally, I questioned how the absence of categorical predictors might impact model performance, considering some models are reputedly optimized for categorical data. Furthermore, I wondered if the widely acclaimed Random Forest method's accuracy and robustness would hold true for the </a:t>
            </a:r>
            <a:r>
              <a:rPr lang="en-US" sz="2000" dirty="0" err="1">
                <a:latin typeface="Times New Roman" panose="02020603050405020304" pitchFamily="18" charset="0"/>
                <a:cs typeface="Times New Roman" panose="02020603050405020304" pitchFamily="18" charset="0"/>
              </a:rPr>
              <a:t>Kaggle</a:t>
            </a:r>
            <a:r>
              <a:rPr lang="en-US" sz="2000" dirty="0">
                <a:latin typeface="Times New Roman" panose="02020603050405020304" pitchFamily="18" charset="0"/>
                <a:cs typeface="Times New Roman" panose="02020603050405020304" pitchFamily="18" charset="0"/>
              </a:rPr>
              <a:t> dataset I stumbled upon. Lastly, I sought to identify the most significant predictors consistently favored by interpretable models across various analyses.</a:t>
            </a:r>
          </a:p>
        </p:txBody>
      </p:sp>
    </p:spTree>
    <p:extLst>
      <p:ext uri="{BB962C8B-B14F-4D97-AF65-F5344CB8AC3E}">
        <p14:creationId xmlns:p14="http://schemas.microsoft.com/office/powerpoint/2010/main" val="67958134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4" y="575274"/>
            <a:ext cx="6005384" cy="954107"/>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Data description</a:t>
            </a:r>
          </a:p>
          <a:p>
            <a:pPr algn="ctr"/>
            <a:r>
              <a:rPr lang="en-US" sz="2800" dirty="0">
                <a:solidFill>
                  <a:srgbClr val="00B0F0"/>
                </a:solidFill>
                <a:latin typeface="Times New Roman" panose="02020603050405020304" pitchFamily="18" charset="0"/>
                <a:cs typeface="Times New Roman" panose="02020603050405020304" pitchFamily="18" charset="0"/>
              </a:rPr>
              <a:t> </a:t>
            </a:r>
          </a:p>
        </p:txBody>
      </p:sp>
      <p:sp>
        <p:nvSpPr>
          <p:cNvPr id="8" name="Rectangle 7"/>
          <p:cNvSpPr/>
          <p:nvPr/>
        </p:nvSpPr>
        <p:spPr>
          <a:xfrm>
            <a:off x="1383956" y="1153967"/>
            <a:ext cx="10021330" cy="738664"/>
          </a:xfrm>
          <a:prstGeom prst="rect">
            <a:avLst/>
          </a:prstGeom>
        </p:spPr>
        <p:txBody>
          <a:bodyPr wrap="square">
            <a:spAutoFit/>
          </a:bodyPr>
          <a:lstStyle/>
          <a:p>
            <a:r>
              <a:rPr lang="en-US" sz="1400" dirty="0"/>
              <a:t>The data set we chose to analyze is the Red Wine quality data set from the Wine quality data set. It focuses on various characteristics of red wine, such as acidity levels, sugar content, and pH levels, along with a quality rating(from professional tasters). The data set consists of 1599 records. Meaning of the variables (based on physicochemical tests) can see below:</a:t>
            </a:r>
          </a:p>
        </p:txBody>
      </p:sp>
      <p:pic>
        <p:nvPicPr>
          <p:cNvPr id="6" name="Picture 5"/>
          <p:cNvPicPr>
            <a:picLocks noChangeAspect="1"/>
          </p:cNvPicPr>
          <p:nvPr/>
        </p:nvPicPr>
        <p:blipFill>
          <a:blip r:embed="rId2"/>
          <a:stretch>
            <a:fillRect/>
          </a:stretch>
        </p:blipFill>
        <p:spPr>
          <a:xfrm>
            <a:off x="2252657" y="1892631"/>
            <a:ext cx="7763958" cy="4437390"/>
          </a:xfrm>
          <a:prstGeom prst="rect">
            <a:avLst/>
          </a:prstGeom>
        </p:spPr>
      </p:pic>
    </p:spTree>
    <p:extLst>
      <p:ext uri="{BB962C8B-B14F-4D97-AF65-F5344CB8AC3E}">
        <p14:creationId xmlns:p14="http://schemas.microsoft.com/office/powerpoint/2010/main" val="18254836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4" y="575274"/>
            <a:ext cx="6005384"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EDA and Data Visualization</a:t>
            </a:r>
            <a:r>
              <a:rPr lang="en-US" sz="2800" dirty="0">
                <a:solidFill>
                  <a:srgbClr val="00B0F0"/>
                </a:solidFill>
                <a:latin typeface="Times New Roman" panose="02020603050405020304" pitchFamily="18" charset="0"/>
                <a:cs typeface="Times New Roman" panose="02020603050405020304" pitchFamily="18" charset="0"/>
              </a:rPr>
              <a:t> </a:t>
            </a:r>
          </a:p>
        </p:txBody>
      </p:sp>
      <p:sp>
        <p:nvSpPr>
          <p:cNvPr id="8" name="Rectangle 7"/>
          <p:cNvSpPr/>
          <p:nvPr/>
        </p:nvSpPr>
        <p:spPr>
          <a:xfrm>
            <a:off x="1495168" y="1734734"/>
            <a:ext cx="4880920" cy="3693319"/>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Observation from the Summary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Residual Sugar: mean is 2.5g/dm3, but we have a wine that’s an outlier here with 15.5g/dm3</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Free Sulfur Dioxide: mean is 15.8mg/dm3, max is 72 which is quite high because at 75%</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we have 21ppm</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 min is 2.7, mean is 3.3 and max is 4.01</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We can conclude that there is no basic wines in the data set, as there are no high pH wines.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Alcohol: lightest wine is 8.4% , where strongest is at 14.9%.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Quality: min value is 3, mean is 5.6 and the max is 8.</a:t>
            </a:r>
          </a:p>
        </p:txBody>
      </p:sp>
      <p:pic>
        <p:nvPicPr>
          <p:cNvPr id="2" name="Picture 1"/>
          <p:cNvPicPr>
            <a:picLocks noChangeAspect="1"/>
          </p:cNvPicPr>
          <p:nvPr/>
        </p:nvPicPr>
        <p:blipFill>
          <a:blip r:embed="rId2"/>
          <a:stretch>
            <a:fillRect/>
          </a:stretch>
        </p:blipFill>
        <p:spPr>
          <a:xfrm>
            <a:off x="6376088" y="1734734"/>
            <a:ext cx="5328459" cy="4097655"/>
          </a:xfrm>
          <a:prstGeom prst="rect">
            <a:avLst/>
          </a:prstGeom>
        </p:spPr>
      </p:pic>
    </p:spTree>
    <p:extLst>
      <p:ext uri="{BB962C8B-B14F-4D97-AF65-F5344CB8AC3E}">
        <p14:creationId xmlns:p14="http://schemas.microsoft.com/office/powerpoint/2010/main" val="77338236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4" y="575274"/>
            <a:ext cx="6005384"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Quality target feature distribution</a:t>
            </a:r>
          </a:p>
        </p:txBody>
      </p:sp>
      <p:sp>
        <p:nvSpPr>
          <p:cNvPr id="8" name="Rectangle 7"/>
          <p:cNvSpPr/>
          <p:nvPr/>
        </p:nvSpPr>
        <p:spPr>
          <a:xfrm>
            <a:off x="1668162" y="1326961"/>
            <a:ext cx="9045146" cy="923330"/>
          </a:xfrm>
          <a:prstGeom prst="rect">
            <a:avLst/>
          </a:prstGeom>
        </p:spPr>
        <p:txBody>
          <a:bodyPr wrap="square">
            <a:spAutoFit/>
          </a:bodyPr>
          <a:lstStyle/>
          <a:p>
            <a:r>
              <a:rPr lang="en-US" dirty="0"/>
              <a:t>As we can see, vast majority of the quality of wine is around 5 and 6, which is 82.4890557%. This also means that our data set is unbalanced. This makes it harder for us to pin point factor that could affect Quality in any possible way.</a:t>
            </a:r>
          </a:p>
        </p:txBody>
      </p:sp>
      <p:pic>
        <p:nvPicPr>
          <p:cNvPr id="6" name="Picture 5"/>
          <p:cNvPicPr>
            <a:picLocks noChangeAspect="1"/>
          </p:cNvPicPr>
          <p:nvPr/>
        </p:nvPicPr>
        <p:blipFill>
          <a:blip r:embed="rId2"/>
          <a:stretch>
            <a:fillRect/>
          </a:stretch>
        </p:blipFill>
        <p:spPr>
          <a:xfrm>
            <a:off x="3432862" y="2621953"/>
            <a:ext cx="5515745" cy="3391373"/>
          </a:xfrm>
          <a:prstGeom prst="rect">
            <a:avLst/>
          </a:prstGeom>
        </p:spPr>
      </p:pic>
    </p:spTree>
    <p:extLst>
      <p:ext uri="{BB962C8B-B14F-4D97-AF65-F5344CB8AC3E}">
        <p14:creationId xmlns:p14="http://schemas.microsoft.com/office/powerpoint/2010/main" val="323924972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4" y="575274"/>
            <a:ext cx="6005384"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Boxplot of Variables</a:t>
            </a:r>
          </a:p>
        </p:txBody>
      </p:sp>
      <p:sp>
        <p:nvSpPr>
          <p:cNvPr id="8" name="Rectangle 7"/>
          <p:cNvSpPr/>
          <p:nvPr/>
        </p:nvSpPr>
        <p:spPr>
          <a:xfrm>
            <a:off x="862886" y="1326961"/>
            <a:ext cx="3783256" cy="4247317"/>
          </a:xfrm>
          <a:prstGeom prst="rect">
            <a:avLst/>
          </a:prstGeom>
        </p:spPr>
        <p:txBody>
          <a:bodyPr wrap="square">
            <a:spAutoFit/>
          </a:bodyPr>
          <a:lstStyle/>
          <a:p>
            <a:r>
              <a:rPr lang="en-US" dirty="0"/>
              <a:t>The presence of numerous outliers among most predictors suggests caution against their removal, as doing so may lead to significant information loss. Notably, predictors such as alcohol and citric acid exhibit relatively normal and consistent distributions, with few outliers and median values positioned centrally within their respective boxplots. This suggests that these predictors may offer reliable and valuable insights into the dataset without the need for extensive data manipulation.</a:t>
            </a:r>
          </a:p>
        </p:txBody>
      </p:sp>
      <p:pic>
        <p:nvPicPr>
          <p:cNvPr id="4" name="Picture 3"/>
          <p:cNvPicPr>
            <a:picLocks noChangeAspect="1"/>
          </p:cNvPicPr>
          <p:nvPr/>
        </p:nvPicPr>
        <p:blipFill>
          <a:blip r:embed="rId2"/>
          <a:stretch>
            <a:fillRect/>
          </a:stretch>
        </p:blipFill>
        <p:spPr>
          <a:xfrm>
            <a:off x="4646141" y="1410144"/>
            <a:ext cx="7382905" cy="4357947"/>
          </a:xfrm>
          <a:prstGeom prst="rect">
            <a:avLst/>
          </a:prstGeom>
        </p:spPr>
      </p:pic>
    </p:spTree>
    <p:extLst>
      <p:ext uri="{BB962C8B-B14F-4D97-AF65-F5344CB8AC3E}">
        <p14:creationId xmlns:p14="http://schemas.microsoft.com/office/powerpoint/2010/main" val="334542733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7913" y="575274"/>
            <a:ext cx="7364627" cy="523220"/>
          </a:xfrm>
          <a:prstGeom prst="rect">
            <a:avLst/>
          </a:prstGeom>
        </p:spPr>
        <p:txBody>
          <a:bodyPr wrap="squar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Checking Correlations between Predictors</a:t>
            </a:r>
          </a:p>
        </p:txBody>
      </p:sp>
      <p:sp>
        <p:nvSpPr>
          <p:cNvPr id="8" name="Rectangle 7"/>
          <p:cNvSpPr/>
          <p:nvPr/>
        </p:nvSpPr>
        <p:spPr>
          <a:xfrm>
            <a:off x="791862" y="1234201"/>
            <a:ext cx="4948538" cy="4801314"/>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Factors related to Quality: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Three key positive relationships between Quality and </a:t>
            </a:r>
            <a:r>
              <a:rPr lang="en-US" dirty="0" err="1">
                <a:latin typeface="Times New Roman" panose="02020603050405020304" pitchFamily="18" charset="0"/>
                <a:cs typeface="Times New Roman" panose="02020603050405020304" pitchFamily="18" charset="0"/>
              </a:rPr>
              <a:t>Citric.Acid</a:t>
            </a:r>
            <a:r>
              <a:rPr lang="en-US" dirty="0">
                <a:latin typeface="Times New Roman" panose="02020603050405020304" pitchFamily="18" charset="0"/>
                <a:cs typeface="Times New Roman" panose="02020603050405020304" pitchFamily="18" charset="0"/>
              </a:rPr>
              <a:t>, Alcohol and </a:t>
            </a:r>
            <a:r>
              <a:rPr lang="en-US" dirty="0" err="1">
                <a:latin typeface="Times New Roman" panose="02020603050405020304" pitchFamily="18" charset="0"/>
                <a:cs typeface="Times New Roman" panose="02020603050405020304" pitchFamily="18" charset="0"/>
              </a:rPr>
              <a:t>Sulphates</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Three key negative relationships between Quality and pH, Density and </a:t>
            </a:r>
            <a:r>
              <a:rPr lang="en-US" dirty="0" err="1">
                <a:latin typeface="Times New Roman" panose="02020603050405020304" pitchFamily="18" charset="0"/>
                <a:cs typeface="Times New Roman" panose="02020603050405020304" pitchFamily="18" charset="0"/>
              </a:rPr>
              <a:t>Volatile.Acidity</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Other variables don’t have any significant relationships with Quality.</a:t>
            </a:r>
          </a:p>
          <a:p>
            <a:r>
              <a:rPr lang="en-US" b="1" dirty="0">
                <a:latin typeface="Times New Roman" panose="02020603050405020304" pitchFamily="18" charset="0"/>
                <a:cs typeface="Times New Roman" panose="02020603050405020304" pitchFamily="18" charset="0"/>
              </a:rPr>
              <a:t>Other interesting factors: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Alcohol has a weak positive correlation with pH value.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Alcohol has a strong negative correlation with Density.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Density and </a:t>
            </a:r>
            <a:r>
              <a:rPr lang="en-US" dirty="0" err="1">
                <a:latin typeface="Times New Roman" panose="02020603050405020304" pitchFamily="18" charset="0"/>
                <a:cs typeface="Times New Roman" panose="02020603050405020304" pitchFamily="18" charset="0"/>
              </a:rPr>
              <a:t>Citric.Acid</a:t>
            </a:r>
            <a:r>
              <a:rPr lang="en-US" dirty="0">
                <a:latin typeface="Times New Roman" panose="02020603050405020304" pitchFamily="18" charset="0"/>
                <a:cs typeface="Times New Roman" panose="02020603050405020304" pitchFamily="18" charset="0"/>
              </a:rPr>
              <a:t> have a strong positive correlation with </a:t>
            </a:r>
            <a:r>
              <a:rPr lang="en-US" dirty="0" err="1">
                <a:latin typeface="Times New Roman" panose="02020603050405020304" pitchFamily="18" charset="0"/>
                <a:cs typeface="Times New Roman" panose="02020603050405020304" pitchFamily="18" charset="0"/>
              </a:rPr>
              <a:t>Fixed.Acidity</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 value has a negative correlation with </a:t>
            </a:r>
            <a:r>
              <a:rPr lang="en-US" dirty="0" err="1">
                <a:latin typeface="Times New Roman" panose="02020603050405020304" pitchFamily="18" charset="0"/>
                <a:cs typeface="Times New Roman" panose="02020603050405020304" pitchFamily="18" charset="0"/>
              </a:rPr>
              <a:t>Sulphates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Citric.Acid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Fixed.Acidity</a:t>
            </a:r>
            <a:r>
              <a:rPr lang="en-US" dirty="0">
                <a:latin typeface="Times New Roman" panose="02020603050405020304" pitchFamily="18" charset="0"/>
                <a:cs typeface="Times New Roman" panose="02020603050405020304" pitchFamily="18" charset="0"/>
              </a:rPr>
              <a:t> and Density</a:t>
            </a:r>
            <a:endParaRPr lang="en-US" dirty="0"/>
          </a:p>
        </p:txBody>
      </p:sp>
      <p:pic>
        <p:nvPicPr>
          <p:cNvPr id="4" name="Picture 3"/>
          <p:cNvPicPr>
            <a:picLocks noChangeAspect="1"/>
          </p:cNvPicPr>
          <p:nvPr/>
        </p:nvPicPr>
        <p:blipFill>
          <a:blip r:embed="rId2"/>
          <a:stretch>
            <a:fillRect/>
          </a:stretch>
        </p:blipFill>
        <p:spPr>
          <a:xfrm>
            <a:off x="6162260" y="1826485"/>
            <a:ext cx="5774767" cy="4023360"/>
          </a:xfrm>
          <a:prstGeom prst="rect">
            <a:avLst/>
          </a:prstGeom>
        </p:spPr>
      </p:pic>
    </p:spTree>
    <p:extLst>
      <p:ext uri="{BB962C8B-B14F-4D97-AF65-F5344CB8AC3E}">
        <p14:creationId xmlns:p14="http://schemas.microsoft.com/office/powerpoint/2010/main" val="295350972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jb3VudCI6NSwiaGRpZCI6IjlmM2YxZDUxMDllNTM3NjZkODM3OGQzNjIyM2U0OWI2IiwidXNlckNvdW50Ijo1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3674</Words>
  <Application>Microsoft Office PowerPoint</Application>
  <PresentationFormat>Widescreen</PresentationFormat>
  <Paragraphs>149</Paragraphs>
  <Slides>26</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等线</vt:lpstr>
      <vt:lpstr>Aharoni</vt:lpstr>
      <vt:lpstr>Arial</vt:lpstr>
      <vt:lpstr>Franklin Gothic Demi</vt:lpstr>
      <vt:lpstr>Raleway</vt:lpstr>
      <vt:lpstr>Söhne</vt:lpstr>
      <vt:lpstr>Times New Roman</vt:lpstr>
      <vt:lpstr>阿里巴巴普惠体 M</vt:lpstr>
      <vt:lpstr>Office 主题​​</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40733</dc:creator>
  <cp:lastModifiedBy>Aravind reddy Kasireddy</cp:lastModifiedBy>
  <cp:revision>84</cp:revision>
  <dcterms:created xsi:type="dcterms:W3CDTF">2021-01-26T11:49:00Z</dcterms:created>
  <dcterms:modified xsi:type="dcterms:W3CDTF">2024-04-25T00:45:15Z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KSOTemplateUUID">
    <vt:lpwstr>v1.0_mb_T2H8+ZUAXMG1RUr36oBbxw==</vt:lpwstr>
  </property>
  <property fmtid="{D5CDD505-2E9C-101B-9397-08002B2CF9AE}" pid="4" name="ICV">
    <vt:lpwstr>B38E10DAB60F4879B36C388794FD8231</vt:lpwstr>
  </property>
</Properties>
</file>